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3">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850900" y="1270000"/>
            <a:ext cx="11303000" cy="3505200"/>
          </a:xfrm>
          <a:prstGeom prst="rect">
            <a:avLst/>
          </a:prstGeom>
        </p:spPr>
        <p:txBody>
          <a:bodyPr anchor="b"/>
          <a:lstStyle/>
          <a:p>
            <a:pPr/>
            <a:r>
              <a:t>Title Text</a:t>
            </a:r>
          </a:p>
        </p:txBody>
      </p:sp>
      <p:sp>
        <p:nvSpPr>
          <p:cNvPr id="12" name="Body Level One…"/>
          <p:cNvSpPr txBox="1"/>
          <p:nvPr>
            <p:ph type="body" sz="quarter"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pic>
        <p:nvPicPr>
          <p:cNvPr id="13" name="Screen Shot 2019-10-13 at 1.59.25 PM.png" descr="Screen Shot 2019-10-13 at 1.59.25 PM.png"/>
          <p:cNvPicPr>
            <a:picLocks noChangeAspect="1"/>
          </p:cNvPicPr>
          <p:nvPr/>
        </p:nvPicPr>
        <p:blipFill>
          <a:blip r:embed="rId2">
            <a:extLst/>
          </a:blip>
          <a:stretch>
            <a:fillRect/>
          </a:stretch>
        </p:blipFill>
        <p:spPr>
          <a:xfrm>
            <a:off x="219273" y="132357"/>
            <a:ext cx="1458873" cy="1355895"/>
          </a:xfrm>
          <a:prstGeom prst="rect">
            <a:avLst/>
          </a:prstGeom>
          <a:ln w="12700">
            <a:miter lim="400000"/>
          </a:ln>
        </p:spPr>
      </p:pic>
      <p:pic>
        <p:nvPicPr>
          <p:cNvPr id="14" name="Screen Shot 2019-10-13 at 2.02.41 PM.png" descr="Screen Shot 2019-10-13 at 2.02.41 PM.png"/>
          <p:cNvPicPr>
            <a:picLocks noChangeAspect="1"/>
          </p:cNvPicPr>
          <p:nvPr/>
        </p:nvPicPr>
        <p:blipFill>
          <a:blip r:embed="rId3">
            <a:extLst/>
          </a:blip>
          <a:stretch>
            <a:fillRect/>
          </a:stretch>
        </p:blipFill>
        <p:spPr>
          <a:xfrm>
            <a:off x="9503023" y="7891313"/>
            <a:ext cx="3233842" cy="1355894"/>
          </a:xfrm>
          <a:prstGeom prst="rect">
            <a:avLst/>
          </a:prstGeom>
          <a:ln w="12700">
            <a:miter lim="400000"/>
          </a:ln>
        </p:spPr>
      </p:pic>
      <p:sp>
        <p:nvSpPr>
          <p:cNvPr id="1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solidFill>
                  <a:srgbClr val="73BFFF"/>
                </a:solidFill>
                <a:effectLst>
                  <a:outerShdw sx="100000" sy="100000" kx="0" ky="0" algn="b" rotWithShape="0" blurRad="38100" dist="36285" dir="2700000">
                    <a:srgbClr val="000000">
                      <a:alpha val="48000"/>
                    </a:srgbClr>
                  </a:outerShdw>
                </a:effectLst>
                <a:latin typeface="Helvetica Neue"/>
                <a:ea typeface="Helvetica Neue"/>
                <a:cs typeface="Helvetica Neue"/>
                <a:sym typeface="Helvetica Neue"/>
              </a:defRPr>
            </a:lvl1pPr>
          </a:lstStyle>
          <a:p>
            <a:pPr/>
            <a:r>
              <a:t>–Johnny Appleseed</a:t>
            </a:r>
          </a:p>
        </p:txBody>
      </p:sp>
      <p:sp>
        <p:nvSpPr>
          <p:cNvPr id="95" name="“Type a quote here.”"/>
          <p:cNvSpPr txBox="1"/>
          <p:nvPr>
            <p:ph type="body" sz="quarter" idx="14"/>
          </p:nvPr>
        </p:nvSpPr>
        <p:spPr>
          <a:xfrm>
            <a:off x="1270000" y="4267200"/>
            <a:ext cx="10464800" cy="647700"/>
          </a:xfrm>
          <a:prstGeom prst="rect">
            <a:avLst/>
          </a:prstGeom>
        </p:spPr>
        <p:txBody>
          <a:bodyPr>
            <a:spAutoFit/>
          </a:bodyPr>
          <a:lstStyle>
            <a:lvl1pPr marL="0" indent="0" algn="ctr">
              <a:spcBef>
                <a:spcPts val="0"/>
              </a:spcBef>
              <a:buSzTx/>
              <a:buNone/>
              <a:defRPr>
                <a:effectLst>
                  <a:outerShdw sx="100000" sy="100000" kx="0" ky="0" algn="b" rotWithShape="0" blurRad="38100" dist="54428" dir="2700000">
                    <a:srgbClr val="000000">
                      <a:alpha val="48000"/>
                    </a:srgbClr>
                  </a:outerShdw>
                </a:effectLst>
              </a:defRPr>
            </a:lvl1pPr>
          </a:lstStyle>
          <a:p>
            <a:pPr/>
            <a:r>
              <a:t>“Type a quote here.” </a:t>
            </a:r>
          </a:p>
        </p:txBody>
      </p:sp>
      <p:sp>
        <p:nvSpPr>
          <p:cNvPr id="96"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143070724_2880x2159.jpeg"/>
          <p:cNvSpPr/>
          <p:nvPr>
            <p:ph type="pic" idx="13"/>
          </p:nvPr>
        </p:nvSpPr>
        <p:spPr>
          <a:xfrm>
            <a:off x="0" y="0"/>
            <a:ext cx="13010823" cy="975360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2" name="Image"/>
          <p:cNvSpPr/>
          <p:nvPr>
            <p:ph type="pic" idx="13"/>
          </p:nvPr>
        </p:nvSpPr>
        <p:spPr>
          <a:xfrm>
            <a:off x="774700" y="646263"/>
            <a:ext cx="11417300" cy="8559012"/>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787400" y="6807200"/>
            <a:ext cx="11430000" cy="1219200"/>
          </a:xfrm>
          <a:prstGeom prst="rect">
            <a:avLst/>
          </a:prstGeom>
        </p:spPr>
        <p:txBody>
          <a:bodyPr anchor="b"/>
          <a:lstStyle/>
          <a:p>
            <a:pPr/>
            <a:r>
              <a:t>Title Text</a:t>
            </a:r>
          </a:p>
        </p:txBody>
      </p:sp>
      <p:sp>
        <p:nvSpPr>
          <p:cNvPr id="2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787400" y="3657600"/>
            <a:ext cx="11430000" cy="24384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143070716_1012x1350.jpeg"/>
          <p:cNvSpPr/>
          <p:nvPr>
            <p:ph type="pic" sz="half" idx="13"/>
          </p:nvPr>
        </p:nvSpPr>
        <p:spPr>
          <a:xfrm>
            <a:off x="7010400" y="1257300"/>
            <a:ext cx="5407529" cy="72136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787400" y="1384300"/>
            <a:ext cx="5638800" cy="3505200"/>
          </a:xfrm>
          <a:prstGeom prst="rect">
            <a:avLst/>
          </a:prstGeom>
        </p:spPr>
        <p:txBody>
          <a:bodyPr anchor="b"/>
          <a:lstStyle/>
          <a:p>
            <a:pPr/>
            <a:r>
              <a:t>Title Text</a:t>
            </a:r>
          </a:p>
        </p:txBody>
      </p:sp>
      <p:sp>
        <p:nvSpPr>
          <p:cNvPr id="41" name="Body Level One…"/>
          <p:cNvSpPr txBox="1"/>
          <p:nvPr>
            <p:ph type="body" sz="quarter" idx="1"/>
          </p:nvPr>
        </p:nvSpPr>
        <p:spPr>
          <a:xfrm>
            <a:off x="787400" y="4876800"/>
            <a:ext cx="5638800" cy="37592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 name="143070716_1012x1350.jpeg"/>
          <p:cNvSpPr/>
          <p:nvPr>
            <p:ph type="pic" sz="half" idx="13"/>
          </p:nvPr>
        </p:nvSpPr>
        <p:spPr>
          <a:xfrm>
            <a:off x="7213600" y="2273300"/>
            <a:ext cx="5016500" cy="6692011"/>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787400" y="2768600"/>
            <a:ext cx="54229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143070718_1000x750.jpeg"/>
          <p:cNvSpPr/>
          <p:nvPr>
            <p:ph type="pic" sz="quarter" idx="13"/>
          </p:nvPr>
        </p:nvSpPr>
        <p:spPr>
          <a:xfrm>
            <a:off x="6808750" y="5099998"/>
            <a:ext cx="5370687" cy="4028015"/>
          </a:xfrm>
          <a:prstGeom prst="rect">
            <a:avLst/>
          </a:prstGeom>
          <a:ln w="9525">
            <a:round/>
          </a:ln>
        </p:spPr>
        <p:txBody>
          <a:bodyPr lIns="91439" tIns="45719" rIns="91439" bIns="45719" anchor="t">
            <a:noAutofit/>
          </a:bodyPr>
          <a:lstStyle/>
          <a:p>
            <a:pPr/>
          </a:p>
        </p:txBody>
      </p:sp>
      <p:sp>
        <p:nvSpPr>
          <p:cNvPr id="85" name="143070724_2880x2159.jpeg"/>
          <p:cNvSpPr/>
          <p:nvPr>
            <p:ph type="pic" sz="quarter" idx="14"/>
          </p:nvPr>
        </p:nvSpPr>
        <p:spPr>
          <a:xfrm>
            <a:off x="6858000" y="965200"/>
            <a:ext cx="5318754" cy="3987219"/>
          </a:xfrm>
          <a:prstGeom prst="rect">
            <a:avLst/>
          </a:prstGeom>
          <a:ln w="9525">
            <a:round/>
          </a:ln>
        </p:spPr>
        <p:txBody>
          <a:bodyPr lIns="91439" tIns="45719" rIns="91439" bIns="45719" anchor="t">
            <a:noAutofit/>
          </a:bodyPr>
          <a:lstStyle/>
          <a:p>
            <a:pPr/>
          </a:p>
        </p:txBody>
      </p:sp>
      <p:sp>
        <p:nvSpPr>
          <p:cNvPr id="86" name="143070716_1012x1350.jpeg"/>
          <p:cNvSpPr/>
          <p:nvPr>
            <p:ph type="pic" sz="half" idx="15"/>
          </p:nvPr>
        </p:nvSpPr>
        <p:spPr>
          <a:xfrm>
            <a:off x="1155700" y="1244600"/>
            <a:ext cx="5407496" cy="7213600"/>
          </a:xfrm>
          <a:prstGeom prst="rect">
            <a:avLst/>
          </a:prstGeom>
          <a:ln w="9525">
            <a:round/>
          </a:ln>
        </p:spPr>
        <p:txBody>
          <a:bodyPr lIns="91439" tIns="45719" rIns="91439" bIns="45719" anchor="t">
            <a:noAutofit/>
          </a:bodyPr>
          <a:lstStyle/>
          <a:p>
            <a:pPr/>
          </a:p>
        </p:txBody>
      </p:sp>
      <p:sp>
        <p:nvSpPr>
          <p:cNvPr id="87" name="Slide Number"/>
          <p:cNvSpPr txBox="1"/>
          <p:nvPr>
            <p:ph type="sldNum" sz="quarter" idx="2"/>
          </p:nvPr>
        </p:nvSpPr>
        <p:spPr>
          <a:xfrm>
            <a:off x="12534899" y="9311678"/>
            <a:ext cx="312015" cy="312344"/>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371600"/>
            <a:ext cx="11430000" cy="701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2536220" y="9311678"/>
            <a:ext cx="312015" cy="312344"/>
          </a:xfrm>
          <a:prstGeom prst="rect">
            <a:avLst/>
          </a:prstGeom>
          <a:ln w="12700">
            <a:miter lim="400000"/>
          </a:ln>
        </p:spPr>
        <p:txBody>
          <a:bodyPr wrap="none" lIns="50800" tIns="50800" rIns="50800" bIns="50800" anchor="ctr">
            <a:spAutoFit/>
          </a:bodyPr>
          <a:lstStyle>
            <a:lvl1pPr algn="r">
              <a:defRPr b="1" sz="1400">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titleStyle>
    <p:bodyStyle>
      <a:lvl1pPr marL="444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889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1333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1778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2222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2667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3111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3556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4000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s://fakenamegenerator.com" TargetMode="External"/><Relationship Id="rId4" Type="http://schemas.openxmlformats.org/officeDocument/2006/relationships/image" Target="../media/image1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Is This Testable?…"/>
          <p:cNvSpPr txBox="1"/>
          <p:nvPr>
            <p:ph type="ctrTitle"/>
          </p:nvPr>
        </p:nvSpPr>
        <p:spPr>
          <a:prstGeom prst="rect">
            <a:avLst/>
          </a:prstGeom>
        </p:spPr>
        <p:txBody>
          <a:bodyPr/>
          <a:lstStyle/>
          <a:p>
            <a:pPr algn="ctr" defTabSz="228600">
              <a:spcBef>
                <a:spcPts val="1200"/>
              </a:spcBef>
              <a:defRPr b="1" spc="75" sz="1200">
                <a:solidFill>
                  <a:srgbClr val="F9F9F9"/>
                </a:solidFill>
                <a:effectLst/>
                <a:uFill>
                  <a:solidFill>
                    <a:srgbClr val="000000"/>
                  </a:solidFill>
                </a:uFill>
                <a:latin typeface="Arial"/>
                <a:ea typeface="Arial"/>
                <a:cs typeface="Arial"/>
                <a:sym typeface="Arial"/>
              </a:defRPr>
            </a:pPr>
            <a:r>
              <a:rPr spc="62" sz="6000"/>
              <a:t>Is This Testable?</a:t>
            </a:r>
            <a:br>
              <a:rPr spc="62" sz="6000"/>
            </a:br>
            <a:br>
              <a:rPr spc="62" sz="6000"/>
            </a:br>
            <a:r>
              <a:rPr spc="25" sz="2400"/>
              <a:t> </a:t>
            </a:r>
            <a:endParaRPr spc="25" sz="2400"/>
          </a:p>
          <a:p>
            <a:pPr algn="ctr" defTabSz="228600">
              <a:spcBef>
                <a:spcPts val="1200"/>
              </a:spcBef>
              <a:defRPr b="1" spc="75" sz="1200">
                <a:solidFill>
                  <a:srgbClr val="F9F9F9"/>
                </a:solidFill>
                <a:effectLst/>
                <a:uFill>
                  <a:solidFill>
                    <a:srgbClr val="000000"/>
                  </a:solidFill>
                </a:uFill>
                <a:latin typeface="Arial"/>
                <a:ea typeface="Arial"/>
                <a:cs typeface="Arial"/>
                <a:sym typeface="Arial"/>
              </a:defRPr>
            </a:pPr>
            <a:r>
              <a:rPr spc="25" sz="2400"/>
              <a:t>A Personal Journey to Learn How to Ask Better Questions from My Applications and Engineering Team</a:t>
            </a:r>
          </a:p>
        </p:txBody>
      </p:sp>
      <p:sp>
        <p:nvSpPr>
          <p:cNvPr id="121" name="Michael Larsen Socialtext / PeopleFluent @mkltesthead"/>
          <p:cNvSpPr txBox="1"/>
          <p:nvPr>
            <p:ph type="subTitle" sz="quarter" idx="1"/>
          </p:nvPr>
        </p:nvSpPr>
        <p:spPr>
          <a:prstGeom prst="rect">
            <a:avLst/>
          </a:prstGeom>
        </p:spPr>
        <p:txBody>
          <a:bodyPr/>
          <a:lstStyle/>
          <a:p>
            <a:pPr algn="ctr" defTabSz="438150">
              <a:defRPr sz="3150">
                <a:effectLst>
                  <a:outerShdw sx="100000" sy="100000" kx="0" ky="0" algn="b" rotWithShape="0" blurRad="38100" dist="28575" dir="5400000">
                    <a:srgbClr val="000000"/>
                  </a:outerShdw>
                </a:effectLst>
              </a:defRPr>
            </a:pPr>
            <a:r>
              <a:t>Michael Larsen</a:t>
            </a:r>
            <a:br/>
            <a:r>
              <a:t>Socialtext / PeopleFluent</a:t>
            </a:r>
            <a:br/>
            <a:r>
              <a:t>@mkltesthead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What Do Your Logs Say?"/>
          <p:cNvSpPr txBox="1"/>
          <p:nvPr>
            <p:ph type="title"/>
          </p:nvPr>
        </p:nvSpPr>
        <p:spPr>
          <a:prstGeom prst="rect">
            <a:avLst/>
          </a:prstGeom>
        </p:spPr>
        <p:txBody>
          <a:bodyPr/>
          <a:lstStyle/>
          <a:p>
            <a:pPr/>
            <a:r>
              <a:t>What Do Your Logs Say?</a:t>
            </a:r>
          </a:p>
        </p:txBody>
      </p:sp>
      <p:sp>
        <p:nvSpPr>
          <p:cNvPr id="151" name="Log files show the history of events and actions that have taken place in a system. The sheer volume of information can also be overwhelming.…"/>
          <p:cNvSpPr txBox="1"/>
          <p:nvPr>
            <p:ph type="body" idx="1"/>
          </p:nvPr>
        </p:nvSpPr>
        <p:spPr>
          <a:prstGeom prst="rect">
            <a:avLst/>
          </a:prstGeom>
        </p:spPr>
        <p:txBody>
          <a:bodyPr/>
          <a:lstStyle/>
          <a:p>
            <a:pPr marL="400050" indent="-400050" defTabSz="525779">
              <a:spcBef>
                <a:spcPts val="3200"/>
              </a:spcBef>
              <a:buBlip>
                <a:blip r:embed="rId2"/>
              </a:buBlip>
              <a:defRPr sz="3239">
                <a:effectLst>
                  <a:outerShdw sx="100000" sy="100000" kx="0" ky="0" algn="b" rotWithShape="0" blurRad="45720" dist="34289" dir="5400000">
                    <a:srgbClr val="000000"/>
                  </a:outerShdw>
                </a:effectLst>
              </a:defRPr>
            </a:pPr>
            <a:r>
              <a:t>Log files show the history of events and actions that have taken place in a system. The sheer volume of information can also be overwhelming.</a:t>
            </a:r>
          </a:p>
          <a:p>
            <a:pPr marL="400050" indent="-400050" defTabSz="525779">
              <a:spcBef>
                <a:spcPts val="3200"/>
              </a:spcBef>
              <a:buBlip>
                <a:blip r:embed="rId2"/>
              </a:buBlip>
              <a:defRPr sz="3239">
                <a:effectLst>
                  <a:outerShdw sx="100000" sy="100000" kx="0" ky="0" algn="b" rotWithShape="0" blurRad="45720" dist="34289" dir="5400000">
                    <a:srgbClr val="000000"/>
                  </a:outerShdw>
                </a:effectLst>
              </a:defRPr>
            </a:pPr>
            <a:r>
              <a:t>What is “the application” when discussing log files? </a:t>
            </a:r>
          </a:p>
          <a:p>
            <a:pPr marL="400050" indent="-400050" defTabSz="525779">
              <a:spcBef>
                <a:spcPts val="3200"/>
              </a:spcBef>
              <a:buBlip>
                <a:blip r:embed="rId2"/>
              </a:buBlip>
              <a:defRPr sz="3239">
                <a:effectLst>
                  <a:outerShdw sx="100000" sy="100000" kx="0" ky="0" algn="b" rotWithShape="0" blurRad="45720" dist="34289" dir="5400000">
                    <a:srgbClr val="000000"/>
                  </a:outerShdw>
                </a:effectLst>
              </a:defRPr>
            </a:pPr>
            <a:r>
              <a:t>The actual application(s) I work with </a:t>
            </a:r>
          </a:p>
          <a:p>
            <a:pPr marL="400050" indent="-400050" defTabSz="525779">
              <a:spcBef>
                <a:spcPts val="3200"/>
              </a:spcBef>
              <a:buBlip>
                <a:blip r:embed="rId2"/>
              </a:buBlip>
              <a:defRPr sz="3239">
                <a:effectLst>
                  <a:outerShdw sx="100000" sy="100000" kx="0" ky="0" algn="b" rotWithShape="0" blurRad="45720" dist="34289" dir="5400000">
                    <a:srgbClr val="000000"/>
                  </a:outerShdw>
                </a:effectLst>
              </a:defRPr>
            </a:pPr>
            <a:r>
              <a:t>The extended suite of applications that plug into ours </a:t>
            </a:r>
          </a:p>
          <a:p>
            <a:pPr marL="400050" indent="-400050" defTabSz="525779">
              <a:spcBef>
                <a:spcPts val="3200"/>
              </a:spcBef>
              <a:buBlip>
                <a:blip r:embed="rId2"/>
              </a:buBlip>
              <a:defRPr sz="3239">
                <a:effectLst>
                  <a:outerShdw sx="100000" sy="100000" kx="0" ky="0" algn="b" rotWithShape="0" blurRad="45720" dist="34289" dir="5400000">
                    <a:srgbClr val="000000"/>
                  </a:outerShdw>
                </a:effectLst>
              </a:defRPr>
            </a:pPr>
            <a:r>
              <a:t>For each of the components that make up our application, there is a log file (or several) to examine.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What Do Your Logs Say?"/>
          <p:cNvSpPr txBox="1"/>
          <p:nvPr>
            <p:ph type="title"/>
          </p:nvPr>
        </p:nvSpPr>
        <p:spPr>
          <a:prstGeom prst="rect">
            <a:avLst/>
          </a:prstGeom>
        </p:spPr>
        <p:txBody>
          <a:bodyPr/>
          <a:lstStyle/>
          <a:p>
            <a:pPr/>
            <a:r>
              <a:t>What Do Your Logs Say?</a:t>
            </a:r>
          </a:p>
        </p:txBody>
      </p:sp>
      <p:sp>
        <p:nvSpPr>
          <p:cNvPr id="154" name="There are logs for a number of aspects of our application and they are kept in separate files, such as:  - installation and upgrades - authentication - component operations - third-party plug-ins - mail daemons - web server logs - search engine logs - etc.  Looking in log files is a voyage of discovery."/>
          <p:cNvSpPr txBox="1"/>
          <p:nvPr>
            <p:ph type="body" idx="1"/>
          </p:nvPr>
        </p:nvSpPr>
        <p:spPr>
          <a:prstGeom prst="rect">
            <a:avLst/>
          </a:prstGeom>
        </p:spPr>
        <p:txBody>
          <a:bodyPr/>
          <a:lstStyle/>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There are logs for a number of aspects of our application and they are kept in separate files, such as:</a:t>
            </a:r>
            <a:br/>
            <a:br/>
            <a:r>
              <a:t>- installation and upgrades</a:t>
            </a:r>
            <a:br/>
            <a:r>
              <a:t>- authentication</a:t>
            </a:r>
            <a:br/>
            <a:r>
              <a:t>- component operations</a:t>
            </a:r>
            <a:br/>
            <a:r>
              <a:t>- third-party plug-ins</a:t>
            </a:r>
            <a:br/>
            <a:r>
              <a:t>- mail daemons</a:t>
            </a:r>
            <a:br/>
            <a:r>
              <a:t>- web server logs</a:t>
            </a:r>
            <a:br/>
            <a:r>
              <a:t>- search engine logs</a:t>
            </a:r>
            <a:br/>
            <a:r>
              <a:t>- etc.</a:t>
            </a:r>
            <a:br/>
            <a:br/>
            <a:r>
              <a:t>Looking in log files is a voyage of discovery.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Use a simple screen multiplexers such as “screen”, “tmux” or “byobu”…"/>
          <p:cNvSpPr txBox="1"/>
          <p:nvPr>
            <p:ph type="body" sz="quarter" idx="1"/>
          </p:nvPr>
        </p:nvSpPr>
        <p:spPr>
          <a:xfrm>
            <a:off x="787400" y="2768600"/>
            <a:ext cx="3301869" cy="5715000"/>
          </a:xfrm>
          <a:prstGeom prst="rect">
            <a:avLst/>
          </a:prstGeom>
        </p:spPr>
        <p:txBody>
          <a:bodyPr/>
          <a:lstStyle/>
          <a:p>
            <a:pPr marL="311150" indent="-311150" defTabSz="408940">
              <a:spcBef>
                <a:spcPts val="2500"/>
              </a:spcBef>
              <a:buBlip>
                <a:blip r:embed="rId2"/>
              </a:buBlip>
              <a:defRPr sz="2520">
                <a:effectLst>
                  <a:outerShdw sx="100000" sy="100000" kx="0" ky="0" algn="b" rotWithShape="0" blurRad="35560" dist="26669" dir="5400000">
                    <a:srgbClr val="000000"/>
                  </a:outerShdw>
                </a:effectLst>
              </a:defRPr>
            </a:pPr>
            <a:r>
              <a:t>Use a simple screen multiplexers such as “screen”, “tmux” or “byobu”</a:t>
            </a:r>
          </a:p>
          <a:p>
            <a:pPr marL="311150" indent="-311150" defTabSz="408940">
              <a:spcBef>
                <a:spcPts val="2500"/>
              </a:spcBef>
              <a:buBlip>
                <a:blip r:embed="rId2"/>
              </a:buBlip>
              <a:defRPr sz="2520">
                <a:effectLst>
                  <a:outerShdw sx="100000" sy="100000" kx="0" ky="0" algn="b" rotWithShape="0" blurRad="35560" dist="26669" dir="5400000">
                    <a:srgbClr val="000000"/>
                  </a:outerShdw>
                </a:effectLst>
              </a:defRPr>
            </a:pPr>
            <a:r>
              <a:t>Split a window into multiple fragments </a:t>
            </a:r>
          </a:p>
          <a:p>
            <a:pPr marL="311150" indent="-311150" defTabSz="408940">
              <a:spcBef>
                <a:spcPts val="2500"/>
              </a:spcBef>
              <a:buBlip>
                <a:blip r:embed="rId2"/>
              </a:buBlip>
              <a:defRPr sz="2520">
                <a:effectLst>
                  <a:outerShdw sx="100000" sy="100000" kx="0" ky="0" algn="b" rotWithShape="0" blurRad="35560" dist="26669" dir="5400000">
                    <a:srgbClr val="000000"/>
                  </a:outerShdw>
                </a:effectLst>
              </a:defRPr>
            </a:pPr>
            <a:r>
              <a:t>Load all of your log files and monitor in real time.</a:t>
            </a:r>
          </a:p>
          <a:p>
            <a:pPr marL="311150" indent="-311150" defTabSz="408940">
              <a:spcBef>
                <a:spcPts val="2500"/>
              </a:spcBef>
              <a:buBlip>
                <a:blip r:embed="rId2"/>
              </a:buBlip>
              <a:defRPr sz="2520">
                <a:effectLst>
                  <a:outerShdw sx="100000" sy="100000" kx="0" ky="0" algn="b" rotWithShape="0" blurRad="35560" dist="26669" dir="5400000">
                    <a:srgbClr val="000000"/>
                  </a:outerShdw>
                </a:effectLst>
              </a:defRPr>
            </a:pPr>
            <a:r>
              <a:t>I realize this is a “blinding flash of the obvious”.</a:t>
            </a:r>
          </a:p>
        </p:txBody>
      </p:sp>
      <p:pic>
        <p:nvPicPr>
          <p:cNvPr id="157" name="Screen Shot 2019-10-13 at 3.03.10 PM.png" descr="Screen Shot 2019-10-13 at 3.03.10 PM.png"/>
          <p:cNvPicPr>
            <a:picLocks noChangeAspect="1"/>
          </p:cNvPicPr>
          <p:nvPr/>
        </p:nvPicPr>
        <p:blipFill>
          <a:blip r:embed="rId3">
            <a:extLst/>
          </a:blip>
          <a:stretch>
            <a:fillRect/>
          </a:stretch>
        </p:blipFill>
        <p:spPr>
          <a:xfrm>
            <a:off x="4303387" y="2985144"/>
            <a:ext cx="7880199" cy="499848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hampion a Common Log Format (Where Possible)"/>
          <p:cNvSpPr txBox="1"/>
          <p:nvPr>
            <p:ph type="title"/>
          </p:nvPr>
        </p:nvSpPr>
        <p:spPr>
          <a:prstGeom prst="rect">
            <a:avLst/>
          </a:prstGeom>
        </p:spPr>
        <p:txBody>
          <a:bodyPr/>
          <a:lstStyle/>
          <a:p>
            <a:pPr>
              <a:defRPr sz="4800"/>
            </a:pPr>
            <a:r>
              <a:t>Champion a Common Log Format</a:t>
            </a:r>
            <a:br/>
            <a:r>
              <a:t>(Where Possible)</a:t>
            </a:r>
          </a:p>
        </p:txBody>
      </p:sp>
      <p:sp>
        <p:nvSpPr>
          <p:cNvPr id="160" name="For dogs we initialize and update, pick a format that can be easily parsed and compared. Example:   - log_name: timestamp: alert_level: module: message…"/>
          <p:cNvSpPr txBox="1"/>
          <p:nvPr>
            <p:ph type="body" idx="1"/>
          </p:nvPr>
        </p:nvSpPr>
        <p:spPr>
          <a:prstGeom prst="rect">
            <a:avLst/>
          </a:prstGeom>
        </p:spPr>
        <p:txBody>
          <a:bodyPr/>
          <a:lstStyle/>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For dogs we initialize and update, pick a format that can be easily parsed and compared. Example:</a:t>
            </a:r>
            <a:br/>
            <a:br/>
            <a:r>
              <a:t> - log_name: timestamp: alert_level: module: message</a:t>
            </a:r>
          </a:p>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Gather all log files into an archive and have them archived each day (or whatever time option makes the most sense).</a:t>
            </a:r>
          </a:p>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Make the messages put into the log files as human-readable as possible.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Identify a “Partner in Crime”"/>
          <p:cNvSpPr txBox="1"/>
          <p:nvPr>
            <p:ph type="title"/>
          </p:nvPr>
        </p:nvSpPr>
        <p:spPr>
          <a:prstGeom prst="rect">
            <a:avLst/>
          </a:prstGeom>
        </p:spPr>
        <p:txBody>
          <a:bodyPr/>
          <a:lstStyle/>
          <a:p>
            <a:pPr/>
            <a:r>
              <a:t>Identify a “Partner in Crime”</a:t>
            </a:r>
          </a:p>
        </p:txBody>
      </p:sp>
      <p:sp>
        <p:nvSpPr>
          <p:cNvPr id="163" name="Example: Our Sales Engineer and I work closely together…"/>
          <p:cNvSpPr txBox="1"/>
          <p:nvPr>
            <p:ph type="body" idx="1"/>
          </p:nvPr>
        </p:nvSpPr>
        <p:spPr>
          <a:prstGeom prst="rect">
            <a:avLst/>
          </a:prstGeom>
        </p:spPr>
        <p:txBody>
          <a:bodyPr/>
          <a:lstStyle/>
          <a:p>
            <a:pPr marL="262254" indent="-262254" defTabSz="344677">
              <a:spcBef>
                <a:spcPts val="2100"/>
              </a:spcBef>
              <a:buBlip>
                <a:blip r:embed="rId2"/>
              </a:buBlip>
              <a:defRPr sz="2124">
                <a:effectLst>
                  <a:outerShdw sx="100000" sy="100000" kx="0" ky="0" algn="b" rotWithShape="0" blurRad="29971" dist="22479" dir="5400000">
                    <a:srgbClr val="000000"/>
                  </a:outerShdw>
                </a:effectLst>
              </a:defRPr>
            </a:pPr>
            <a:r>
              <a:t>Example: Our Sales Engineer and I work closely together</a:t>
            </a:r>
          </a:p>
          <a:p>
            <a:pPr marL="262254" indent="-262254" defTabSz="344677">
              <a:spcBef>
                <a:spcPts val="2100"/>
              </a:spcBef>
              <a:buBlip>
                <a:blip r:embed="rId2"/>
              </a:buBlip>
              <a:defRPr sz="2124">
                <a:effectLst>
                  <a:outerShdw sx="100000" sy="100000" kx="0" ky="0" algn="b" rotWithShape="0" blurRad="29971" dist="22479" dir="5400000">
                    <a:srgbClr val="000000"/>
                  </a:outerShdw>
                </a:effectLst>
              </a:defRPr>
            </a:pPr>
            <a:r>
              <a:t>We cloned our most active customer (and sanitized data). </a:t>
            </a:r>
          </a:p>
          <a:p>
            <a:pPr marL="262254" indent="-262254" defTabSz="344677">
              <a:spcBef>
                <a:spcPts val="2100"/>
              </a:spcBef>
              <a:buBlip>
                <a:blip r:embed="rId2"/>
              </a:buBlip>
              <a:defRPr sz="2124">
                <a:effectLst>
                  <a:outerShdw sx="100000" sy="100000" kx="0" ky="0" algn="b" rotWithShape="0" blurRad="29971" dist="22479" dir="5400000">
                    <a:srgbClr val="000000"/>
                  </a:outerShdw>
                </a:effectLst>
              </a:defRPr>
            </a:pPr>
            <a:r>
              <a:t>We set up our test environment to match theirs in every aspect. </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number of front-end servers</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load balancing devices</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back end servers</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database replication schemes</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customer accounts,</a:t>
            </a:r>
          </a:p>
          <a:p>
            <a:pPr lvl="2" marL="786764" indent="-262254" defTabSz="344677">
              <a:spcBef>
                <a:spcPts val="2100"/>
              </a:spcBef>
              <a:buBlip>
                <a:blip r:embed="rId2"/>
              </a:buBlip>
              <a:defRPr sz="2124">
                <a:effectLst>
                  <a:outerShdw sx="100000" sy="100000" kx="0" ky="0" algn="b" rotWithShape="0" blurRad="29971" dist="22479" dir="5400000">
                    <a:srgbClr val="000000"/>
                  </a:outerShdw>
                </a:effectLst>
              </a:defRPr>
            </a:pPr>
            <a:r>
              <a:t>views to data and applications that we display through widgets in the application dashboard.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Using Feature Analytics"/>
          <p:cNvSpPr txBox="1"/>
          <p:nvPr>
            <p:ph type="title"/>
          </p:nvPr>
        </p:nvSpPr>
        <p:spPr>
          <a:prstGeom prst="rect">
            <a:avLst/>
          </a:prstGeom>
        </p:spPr>
        <p:txBody>
          <a:bodyPr/>
          <a:lstStyle/>
          <a:p>
            <a:pPr/>
            <a:r>
              <a:t>Using Feature Analytics</a:t>
            </a:r>
          </a:p>
        </p:txBody>
      </p:sp>
      <p:sp>
        <p:nvSpPr>
          <p:cNvPr id="166" name="&quot;What features in our product are our customers actually using?&quot;…"/>
          <p:cNvSpPr txBox="1"/>
          <p:nvPr>
            <p:ph type="body" idx="1"/>
          </p:nvPr>
        </p:nvSpPr>
        <p:spPr>
          <a:prstGeom prst="rect">
            <a:avLst/>
          </a:prstGeom>
        </p:spPr>
        <p:txBody>
          <a:bodyPr/>
          <a:lstStyle/>
          <a:p>
            <a:pPr marL="297815" indent="-297815" defTabSz="391414">
              <a:spcBef>
                <a:spcPts val="2400"/>
              </a:spcBef>
              <a:buBlip>
                <a:blip r:embed="rId2"/>
              </a:buBlip>
              <a:defRPr sz="2412">
                <a:effectLst>
                  <a:outerShdw sx="100000" sy="100000" kx="0" ky="0" algn="b" rotWithShape="0" blurRad="34036" dist="25527" dir="5400000">
                    <a:srgbClr val="000000"/>
                  </a:outerShdw>
                </a:effectLst>
              </a:defRPr>
            </a:pPr>
            <a:r>
              <a:t>"What features in our product are our customers actually using?" </a:t>
            </a:r>
          </a:p>
          <a:p>
            <a:pPr lvl="1" marL="595630" indent="-297815" defTabSz="391414">
              <a:spcBef>
                <a:spcPts val="2400"/>
              </a:spcBef>
              <a:buBlip>
                <a:blip r:embed="rId2"/>
              </a:buBlip>
              <a:defRPr sz="2412">
                <a:effectLst>
                  <a:outerShdw sx="100000" sy="100000" kx="0" ky="0" algn="b" rotWithShape="0" blurRad="34036" dist="25527" dir="5400000">
                    <a:srgbClr val="000000"/>
                  </a:outerShdw>
                </a:effectLst>
              </a:defRPr>
            </a:pPr>
            <a:r>
              <a:t>Customers have asked for specific features to be included in our application. </a:t>
            </a:r>
          </a:p>
          <a:p>
            <a:pPr lvl="1" marL="595630" indent="-297815" defTabSz="391414">
              <a:spcBef>
                <a:spcPts val="2400"/>
              </a:spcBef>
              <a:buBlip>
                <a:blip r:embed="rId2"/>
              </a:buBlip>
              <a:defRPr sz="2412">
                <a:effectLst>
                  <a:outerShdw sx="100000" sy="100000" kx="0" ky="0" algn="b" rotWithShape="0" blurRad="34036" dist="25527" dir="5400000">
                    <a:srgbClr val="000000"/>
                  </a:outerShdw>
                </a:effectLst>
              </a:defRPr>
            </a:pPr>
            <a:r>
              <a:t>Range from “this would be nice to have” all the way to “if this feature is not included, we cannot purchase the product.” </a:t>
            </a:r>
          </a:p>
          <a:p>
            <a:pPr marL="297815" indent="-297815" defTabSz="391414">
              <a:spcBef>
                <a:spcPts val="2400"/>
              </a:spcBef>
              <a:buBlip>
                <a:blip r:embed="rId2"/>
              </a:buBlip>
              <a:defRPr sz="2412">
                <a:effectLst>
                  <a:outerShdw sx="100000" sy="100000" kx="0" ky="0" algn="b" rotWithShape="0" blurRad="34036" dist="25527" dir="5400000">
                    <a:srgbClr val="000000"/>
                  </a:outerShdw>
                </a:effectLst>
              </a:defRPr>
            </a:pPr>
            <a:r>
              <a:t>How important are these requests really? How can we tell?</a:t>
            </a:r>
          </a:p>
          <a:p>
            <a:pPr lvl="1" marL="595630" indent="-297815" defTabSz="391414">
              <a:spcBef>
                <a:spcPts val="2400"/>
              </a:spcBef>
              <a:buBlip>
                <a:blip r:embed="rId2"/>
              </a:buBlip>
              <a:defRPr sz="2412">
                <a:effectLst>
                  <a:outerShdw sx="100000" sy="100000" kx="0" ky="0" algn="b" rotWithShape="0" blurRad="34036" dist="25527" dir="5400000">
                    <a:srgbClr val="000000"/>
                  </a:outerShdw>
                </a:effectLst>
              </a:defRPr>
            </a:pPr>
            <a:r>
              <a:t>In app analytics that let us see what features are actually being used</a:t>
            </a:r>
          </a:p>
          <a:p>
            <a:pPr lvl="1" marL="595630" indent="-297815" defTabSz="391414">
              <a:spcBef>
                <a:spcPts val="2400"/>
              </a:spcBef>
              <a:buBlip>
                <a:blip r:embed="rId2"/>
              </a:buBlip>
              <a:defRPr sz="2412">
                <a:effectLst>
                  <a:outerShdw sx="100000" sy="100000" kx="0" ky="0" algn="b" rotWithShape="0" blurRad="34036" dist="25527" dir="5400000">
                    <a:srgbClr val="000000"/>
                  </a:outerShdw>
                </a:effectLst>
              </a:defRPr>
            </a:pPr>
            <a:r>
              <a:t>what features requested are actually being adopted?</a:t>
            </a:r>
          </a:p>
          <a:p>
            <a:pPr lvl="1" marL="595630" indent="-297815" defTabSz="391414">
              <a:spcBef>
                <a:spcPts val="2400"/>
              </a:spcBef>
              <a:buBlip>
                <a:blip r:embed="rId2"/>
              </a:buBlip>
              <a:defRPr sz="2412">
                <a:effectLst>
                  <a:outerShdw sx="100000" sy="100000" kx="0" ky="0" algn="b" rotWithShape="0" blurRad="34036" dist="25527" dir="5400000">
                    <a:srgbClr val="000000"/>
                  </a:outerShdw>
                </a:effectLst>
              </a:defRPr>
            </a:pPr>
            <a:r>
              <a:t>How many people actually rely on that “core piece of functionality? Are there a lot of them or are the few who are just loud?</a:t>
            </a:r>
            <a:b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Does it make sense to keep a piece of functionality working the way that it is?”…"/>
          <p:cNvSpPr txBox="1"/>
          <p:nvPr>
            <p:ph type="body" idx="1"/>
          </p:nvPr>
        </p:nvSpPr>
        <p:spPr>
          <a:prstGeom prst="rect">
            <a:avLst/>
          </a:prstGeom>
        </p:spPr>
        <p:txBody>
          <a:bodyPr/>
          <a:lstStyle/>
          <a:p>
            <a:pPr>
              <a:buBlip>
                <a:blip r:embed="rId2"/>
              </a:buBlip>
            </a:pPr>
            <a:r>
              <a:t>“Does it make sense to keep a piece of functionality working the way that it is?” </a:t>
            </a:r>
          </a:p>
          <a:p>
            <a:pPr>
              <a:buBlip>
                <a:blip r:embed="rId2"/>
              </a:buBlip>
            </a:pPr>
            <a:r>
              <a:t>We can make guesses but implementing feature analytics can give us data that we can them make actionable decisions about.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Automat-able Does Not Necessarily Mean Testable"/>
          <p:cNvSpPr txBox="1"/>
          <p:nvPr>
            <p:ph type="title"/>
          </p:nvPr>
        </p:nvSpPr>
        <p:spPr>
          <a:prstGeom prst="rect">
            <a:avLst/>
          </a:prstGeom>
        </p:spPr>
        <p:txBody>
          <a:bodyPr/>
          <a:lstStyle/>
          <a:p>
            <a:pPr/>
            <a:r>
              <a:t>Automat-able Does Not Necessarily Mean Testable</a:t>
            </a:r>
          </a:p>
        </p:txBody>
      </p:sp>
      <p:sp>
        <p:nvSpPr>
          <p:cNvPr id="171" name="“Automateable and Testable.” (Richardson, 2019).…"/>
          <p:cNvSpPr txBox="1"/>
          <p:nvPr>
            <p:ph type="body" idx="1"/>
          </p:nvPr>
        </p:nvSpPr>
        <p:spPr>
          <a:prstGeom prst="rect">
            <a:avLst/>
          </a:prstGeom>
        </p:spPr>
        <p:txBody>
          <a:bodyPr/>
          <a:lstStyle/>
          <a:p>
            <a:pPr marL="306704" indent="-306704" defTabSz="403097">
              <a:spcBef>
                <a:spcPts val="2400"/>
              </a:spcBef>
              <a:buBlip>
                <a:blip r:embed="rId2"/>
              </a:buBlip>
              <a:defRPr sz="2484">
                <a:effectLst>
                  <a:outerShdw sx="100000" sy="100000" kx="0" ky="0" algn="b" rotWithShape="0" blurRad="35052" dist="26289" dir="5400000">
                    <a:srgbClr val="000000"/>
                  </a:outerShdw>
                </a:effectLst>
              </a:defRPr>
            </a:pPr>
            <a:r>
              <a:t>“Automateable and Testable.” (Richardson, 2019). </a:t>
            </a:r>
          </a:p>
          <a:p>
            <a:pPr lvl="1" marL="613409" indent="-306704" defTabSz="403097">
              <a:spcBef>
                <a:spcPts val="2400"/>
              </a:spcBef>
              <a:buBlip>
                <a:blip r:embed="rId2"/>
              </a:buBlip>
              <a:defRPr sz="2484">
                <a:effectLst>
                  <a:outerShdw sx="100000" sy="100000" kx="0" ky="0" algn="b" rotWithShape="0" blurRad="35052" dist="26289" dir="5400000">
                    <a:srgbClr val="000000"/>
                  </a:outerShdw>
                </a:effectLst>
              </a:defRPr>
            </a:pPr>
            <a:r>
              <a:t>Just because you can automate something doesn't necessarily means it's testable. </a:t>
            </a:r>
          </a:p>
          <a:p>
            <a:pPr lvl="1" marL="613409" indent="-306704" defTabSz="403097">
              <a:spcBef>
                <a:spcPts val="2400"/>
              </a:spcBef>
              <a:buBlip>
                <a:blip r:embed="rId2"/>
              </a:buBlip>
              <a:defRPr sz="2484">
                <a:effectLst>
                  <a:outerShdw sx="100000" sy="100000" kx="0" ky="0" algn="b" rotWithShape="0" blurRad="35052" dist="26289" dir="5400000">
                    <a:srgbClr val="000000"/>
                  </a:outerShdw>
                </a:effectLst>
              </a:defRPr>
            </a:pPr>
            <a:r>
              <a:t>Automat-ability means that something else (a program, a shell script, or an API) can interact with it. </a:t>
            </a:r>
          </a:p>
          <a:p>
            <a:pPr lvl="1" marL="613409" indent="-306704" defTabSz="403097">
              <a:spcBef>
                <a:spcPts val="2400"/>
              </a:spcBef>
              <a:buBlip>
                <a:blip r:embed="rId2"/>
              </a:buBlip>
              <a:defRPr sz="2484">
                <a:effectLst>
                  <a:outerShdw sx="100000" sy="100000" kx="0" ky="0" algn="b" rotWithShape="0" blurRad="35052" dist="26289" dir="5400000">
                    <a:srgbClr val="000000"/>
                  </a:outerShdw>
                </a:effectLst>
              </a:defRPr>
            </a:pPr>
            <a:r>
              <a:t>It doesn't necessarily mean that it's going to be a good experience for a user. </a:t>
            </a:r>
          </a:p>
          <a:p>
            <a:pPr lvl="1" marL="613409" indent="-306704" defTabSz="403097">
              <a:spcBef>
                <a:spcPts val="2400"/>
              </a:spcBef>
              <a:buBlip>
                <a:blip r:embed="rId2"/>
              </a:buBlip>
              <a:defRPr sz="2484">
                <a:effectLst>
                  <a:outerShdw sx="100000" sy="100000" kx="0" ky="0" algn="b" rotWithShape="0" blurRad="35052" dist="26289" dir="5400000">
                    <a:srgbClr val="000000"/>
                  </a:outerShdw>
                </a:effectLst>
              </a:defRPr>
            </a:pPr>
            <a:r>
              <a:t>It also does not mean that the hypothesis related to the test will necessarily be proven or refuted.</a:t>
            </a:r>
          </a:p>
          <a:p>
            <a:pPr marL="306704" indent="-306704" defTabSz="403097">
              <a:spcBef>
                <a:spcPts val="2400"/>
              </a:spcBef>
              <a:buBlip>
                <a:blip r:embed="rId2"/>
              </a:buBlip>
              <a:defRPr sz="2484">
                <a:effectLst>
                  <a:outerShdw sx="100000" sy="100000" kx="0" ky="0" algn="b" rotWithShape="0" blurRad="35052" dist="26289" dir="5400000">
                    <a:srgbClr val="000000"/>
                  </a:outerShdw>
                </a:effectLst>
              </a:defRPr>
            </a:pPr>
            <a:r>
              <a:t>"Testability is for humans. Automatability (Automatizability) is for applications.” (Richardson, 2019)</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xample: Applications menu bar.…"/>
          <p:cNvSpPr txBox="1"/>
          <p:nvPr>
            <p:ph type="body" idx="1"/>
          </p:nvPr>
        </p:nvSpPr>
        <p:spPr>
          <a:prstGeom prst="rect">
            <a:avLst/>
          </a:prstGeom>
        </p:spPr>
        <p:txBody>
          <a:bodyPr/>
          <a:lstStyle/>
          <a:p>
            <a:pPr marL="382270" indent="-382270" defTabSz="502412">
              <a:spcBef>
                <a:spcPts val="3000"/>
              </a:spcBef>
              <a:buBlip>
                <a:blip r:embed="rId2"/>
              </a:buBlip>
              <a:defRPr b="1" sz="3096">
                <a:effectLst>
                  <a:outerShdw sx="100000" sy="100000" kx="0" ky="0" algn="b" rotWithShape="0" blurRad="43688" dist="32766" dir="5400000">
                    <a:srgbClr val="000000"/>
                  </a:outerShdw>
                </a:effectLst>
                <a:latin typeface="Helvetica Neue"/>
                <a:ea typeface="Helvetica Neue"/>
                <a:cs typeface="Helvetica Neue"/>
                <a:sym typeface="Helvetica Neue"/>
              </a:defRPr>
            </a:pPr>
            <a:r>
              <a:t>Example: Applications menu bar. </a:t>
            </a:r>
          </a:p>
          <a:p>
            <a:pPr lvl="1" marL="764540" indent="-382270" defTabSz="502412">
              <a:spcBef>
                <a:spcPts val="3000"/>
              </a:spcBef>
              <a:buBlip>
                <a:blip r:embed="rId2"/>
              </a:buBlip>
              <a:defRPr sz="3096">
                <a:effectLst>
                  <a:outerShdw sx="100000" sy="100000" kx="0" ky="0" algn="b" rotWithShape="0" blurRad="43688" dist="32766" dir="5400000">
                    <a:srgbClr val="000000"/>
                  </a:outerShdw>
                </a:effectLst>
              </a:defRPr>
            </a:pPr>
            <a:r>
              <a:t>It is possible to click on the various elements and open other pages within the application. Those interactions can be automated. </a:t>
            </a:r>
          </a:p>
          <a:p>
            <a:pPr lvl="1" marL="764540" indent="-382270" defTabSz="502412">
              <a:spcBef>
                <a:spcPts val="3000"/>
              </a:spcBef>
              <a:buBlip>
                <a:blip r:embed="rId2"/>
              </a:buBlip>
              <a:defRPr sz="3096">
                <a:effectLst>
                  <a:outerShdw sx="100000" sy="100000" kx="0" ky="0" algn="b" rotWithShape="0" blurRad="43688" dist="32766" dir="5400000">
                    <a:srgbClr val="000000"/>
                  </a:outerShdw>
                </a:effectLst>
              </a:defRPr>
            </a:pPr>
            <a:r>
              <a:t>However, those interactions give us no indication if that path makes the most sense or if the design of that interaction could be improved. </a:t>
            </a:r>
          </a:p>
          <a:p>
            <a:pPr marL="382270" indent="-382270" defTabSz="502412">
              <a:spcBef>
                <a:spcPts val="3000"/>
              </a:spcBef>
              <a:buBlip>
                <a:blip r:embed="rId2"/>
              </a:buBlip>
              <a:defRPr sz="3096">
                <a:effectLst>
                  <a:outerShdw sx="100000" sy="100000" kx="0" ky="0" algn="b" rotWithShape="0" blurRad="43688" dist="32766" dir="5400000">
                    <a:srgbClr val="000000"/>
                  </a:outerShdw>
                </a:effectLst>
              </a:defRPr>
            </a:pPr>
            <a:r>
              <a:t>Can we navigate between the pages using nothing but a keyboard? </a:t>
            </a:r>
          </a:p>
          <a:p>
            <a:pPr lvl="1" marL="764540" indent="-382270" defTabSz="502412">
              <a:spcBef>
                <a:spcPts val="3000"/>
              </a:spcBef>
              <a:buBlip>
                <a:blip r:embed="rId2"/>
              </a:buBlip>
              <a:defRPr sz="3096">
                <a:effectLst>
                  <a:outerShdw sx="100000" sy="100000" kx="0" ky="0" algn="b" rotWithShape="0" blurRad="43688" dist="32766" dir="5400000">
                    <a:srgbClr val="000000"/>
                  </a:outerShdw>
                </a:effectLst>
              </a:defRPr>
            </a:pPr>
            <a:r>
              <a:t>Based on traditional automation techniques, </a:t>
            </a:r>
            <a:r>
              <a:rPr b="1">
                <a:latin typeface="Helvetica Neue"/>
                <a:ea typeface="Helvetica Neue"/>
                <a:cs typeface="Helvetica Neue"/>
                <a:sym typeface="Helvetica Neue"/>
              </a:rPr>
              <a:t>we may or may not know if that is true</a:t>
            </a: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estability can add a number of options to a program and can help to make a system more enjoyable/understandable for a user.…"/>
          <p:cNvSpPr txBox="1"/>
          <p:nvPr>
            <p:ph type="body" idx="1"/>
          </p:nvPr>
        </p:nvSpPr>
        <p:spPr>
          <a:prstGeom prst="rect">
            <a:avLst/>
          </a:prstGeom>
        </p:spPr>
        <p:txBody>
          <a:bodyPr/>
          <a:lstStyle/>
          <a:p>
            <a:pPr>
              <a:buBlip>
                <a:blip r:embed="rId2"/>
              </a:buBlip>
            </a:pPr>
            <a:r>
              <a:t>Testability can add a number of options to a program and can help to make a system more enjoyable/understandable for a user. </a:t>
            </a:r>
          </a:p>
          <a:p>
            <a:pPr>
              <a:buBlip>
                <a:blip r:embed="rId2"/>
              </a:buBlip>
            </a:pPr>
            <a:r>
              <a:t>It may help with making an application more automat-able </a:t>
            </a:r>
            <a:r>
              <a:rPr b="1" i="1">
                <a:latin typeface="Helvetica Neue"/>
                <a:ea typeface="Helvetica Neue"/>
                <a:cs typeface="Helvetica Neue"/>
                <a:sym typeface="Helvetica Neue"/>
              </a:rPr>
              <a:t>but it doesn't guarantee that it will</a:t>
            </a: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Play Along At Home!!!"/>
          <p:cNvSpPr txBox="1"/>
          <p:nvPr>
            <p:ph type="title"/>
          </p:nvPr>
        </p:nvSpPr>
        <p:spPr>
          <a:xfrm>
            <a:off x="787400" y="633809"/>
            <a:ext cx="11430000" cy="1382118"/>
          </a:xfrm>
          <a:prstGeom prst="rect">
            <a:avLst/>
          </a:prstGeom>
        </p:spPr>
        <p:txBody>
          <a:bodyPr/>
          <a:lstStyle/>
          <a:p>
            <a:pPr/>
            <a:r>
              <a:t>Play Along At Home!!!</a:t>
            </a:r>
          </a:p>
        </p:txBody>
      </p:sp>
      <p:sp>
        <p:nvSpPr>
          <p:cNvPr id="124" name="This is a literal challenge everyone in this room can do.…"/>
          <p:cNvSpPr txBox="1"/>
          <p:nvPr>
            <p:ph type="body" idx="1"/>
          </p:nvPr>
        </p:nvSpPr>
        <p:spPr>
          <a:xfrm>
            <a:off x="787400" y="2977753"/>
            <a:ext cx="11430000" cy="6235552"/>
          </a:xfrm>
          <a:prstGeom prst="rect">
            <a:avLst/>
          </a:prstGeom>
        </p:spPr>
        <p:txBody>
          <a:bodyPr/>
          <a:lstStyle/>
          <a:p>
            <a:pPr marL="0" indent="0" defTabSz="203454">
              <a:spcBef>
                <a:spcPts val="800"/>
              </a:spcBef>
              <a:buSzTx/>
              <a:buNone/>
              <a:defRPr sz="3559">
                <a:solidFill>
                  <a:srgbClr val="FDFDFD"/>
                </a:solidFill>
                <a:effectLst/>
                <a:uFill>
                  <a:solidFill>
                    <a:srgbClr val="000000"/>
                  </a:solidFill>
                </a:uFill>
                <a:latin typeface="Arial"/>
                <a:ea typeface="Arial"/>
                <a:cs typeface="Arial"/>
                <a:sym typeface="Arial"/>
              </a:defRPr>
            </a:pPr>
            <a:r>
              <a:t>This is a literal challenge everyone in this room can do.</a:t>
            </a:r>
            <a:br/>
          </a:p>
          <a:p>
            <a:pPr marL="0" indent="0" defTabSz="203454">
              <a:spcBef>
                <a:spcPts val="800"/>
              </a:spcBef>
              <a:buSzTx/>
              <a:buNone/>
              <a:defRPr sz="3559">
                <a:solidFill>
                  <a:srgbClr val="FDFDFD"/>
                </a:solidFill>
                <a:effectLst/>
                <a:uFill>
                  <a:solidFill>
                    <a:srgbClr val="000000"/>
                  </a:solidFill>
                </a:uFill>
                <a:latin typeface="Arial"/>
                <a:ea typeface="Arial"/>
                <a:cs typeface="Arial"/>
                <a:sym typeface="Arial"/>
              </a:defRPr>
            </a:pPr>
            <a:r>
              <a:t>This is a step by step process spelled out via Ministry of Testing and their “30 Days of Testability”.</a:t>
            </a:r>
            <a:br/>
          </a:p>
          <a:p>
            <a:pPr marL="0" indent="0" defTabSz="203454">
              <a:spcBef>
                <a:spcPts val="800"/>
              </a:spcBef>
              <a:buSzTx/>
              <a:buNone/>
              <a:defRPr sz="3559">
                <a:solidFill>
                  <a:srgbClr val="FDFDFD"/>
                </a:solidFill>
                <a:effectLst/>
                <a:uFill>
                  <a:solidFill>
                    <a:srgbClr val="000000"/>
                  </a:solidFill>
                </a:uFill>
                <a:latin typeface="Arial"/>
                <a:ea typeface="Arial"/>
                <a:cs typeface="Arial"/>
                <a:sym typeface="Arial"/>
              </a:defRPr>
            </a:pPr>
            <a:r>
              <a:t>This is an experience report of me putting in those 30 days and results that have followed on the six months after taking that challenge.</a:t>
            </a:r>
            <a:br/>
          </a:p>
          <a:p>
            <a:pPr marL="0" indent="0" defTabSz="203454">
              <a:spcBef>
                <a:spcPts val="800"/>
              </a:spcBef>
              <a:buSzTx/>
              <a:buNone/>
              <a:defRPr sz="3559">
                <a:solidFill>
                  <a:srgbClr val="FDFDFD"/>
                </a:solidFill>
                <a:effectLst/>
                <a:uFill>
                  <a:solidFill>
                    <a:srgbClr val="000000"/>
                  </a:solidFill>
                </a:uFill>
                <a:latin typeface="Arial"/>
                <a:ea typeface="Arial"/>
                <a:cs typeface="Arial"/>
                <a:sym typeface="Arial"/>
              </a:defRPr>
            </a:pPr>
            <a:r>
              <a:t>I am not a testability expert but I learned a lot doing this challenge.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How Am I Going to Test This?”"/>
          <p:cNvSpPr txBox="1"/>
          <p:nvPr>
            <p:ph type="title"/>
          </p:nvPr>
        </p:nvSpPr>
        <p:spPr>
          <a:prstGeom prst="rect">
            <a:avLst/>
          </a:prstGeom>
        </p:spPr>
        <p:txBody>
          <a:bodyPr/>
          <a:lstStyle>
            <a:lvl1pPr>
              <a:defRPr sz="6400"/>
            </a:lvl1pPr>
          </a:lstStyle>
          <a:p>
            <a:pPr/>
            <a:r>
              <a:t>“How Am I Going to Test This?”</a:t>
            </a:r>
          </a:p>
        </p:txBody>
      </p:sp>
      <p:sp>
        <p:nvSpPr>
          <p:cNvPr id="178" name="Self evident, but important!…"/>
          <p:cNvSpPr txBox="1"/>
          <p:nvPr>
            <p:ph type="body" idx="1"/>
          </p:nvPr>
        </p:nvSpPr>
        <p:spPr>
          <a:xfrm>
            <a:off x="787399" y="2578938"/>
            <a:ext cx="11430001" cy="5715001"/>
          </a:xfrm>
          <a:prstGeom prst="rect">
            <a:avLst/>
          </a:prstGeom>
        </p:spPr>
        <p:txBody>
          <a:bodyPr/>
          <a:lstStyle/>
          <a:p>
            <a:pPr>
              <a:buBlip>
                <a:blip r:embed="rId2"/>
              </a:buBlip>
            </a:pPr>
            <a:r>
              <a:t>Self evident, but important!</a:t>
            </a:r>
          </a:p>
          <a:p>
            <a:pPr>
              <a:buBlip>
                <a:blip r:embed="rId2"/>
              </a:buBlip>
            </a:pPr>
            <a:r>
              <a:t>Stories get defined and features are determined during our story kickoff or design workshop. </a:t>
            </a:r>
          </a:p>
          <a:p>
            <a:pPr>
              <a:buBlip>
                <a:blip r:embed="rId2"/>
              </a:buBlip>
            </a:pPr>
            <a:r>
              <a:t>It is my duty to ask, “how am I going to test this?” every time I am part of these meetings.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How Am I Going to Test This?”"/>
          <p:cNvSpPr txBox="1"/>
          <p:nvPr>
            <p:ph type="title"/>
          </p:nvPr>
        </p:nvSpPr>
        <p:spPr>
          <a:prstGeom prst="rect">
            <a:avLst/>
          </a:prstGeom>
        </p:spPr>
        <p:txBody>
          <a:bodyPr/>
          <a:lstStyle>
            <a:lvl1pPr>
              <a:defRPr sz="6400"/>
            </a:lvl1pPr>
          </a:lstStyle>
          <a:p>
            <a:pPr/>
            <a:r>
              <a:t>“How Am I Going to Test This?”</a:t>
            </a:r>
          </a:p>
        </p:txBody>
      </p:sp>
      <p:sp>
        <p:nvSpPr>
          <p:cNvPr id="181" name="What might be the results of some of these questions?…"/>
          <p:cNvSpPr txBox="1"/>
          <p:nvPr>
            <p:ph type="body" idx="1"/>
          </p:nvPr>
        </p:nvSpPr>
        <p:spPr>
          <a:xfrm>
            <a:off x="787400" y="2578938"/>
            <a:ext cx="11430000" cy="5715001"/>
          </a:xfrm>
          <a:prstGeom prst="rect">
            <a:avLst/>
          </a:prstGeom>
        </p:spPr>
        <p:txBody>
          <a:bodyPr/>
          <a:lstStyle/>
          <a:p>
            <a:pPr marL="355600" indent="-355600" defTabSz="467359">
              <a:spcBef>
                <a:spcPts val="2800"/>
              </a:spcBef>
              <a:buBlip>
                <a:blip r:embed="rId2"/>
              </a:buBlip>
              <a:defRPr sz="2880">
                <a:effectLst>
                  <a:outerShdw sx="100000" sy="100000" kx="0" ky="0" algn="b" rotWithShape="0" blurRad="40640" dist="30480" dir="5400000">
                    <a:srgbClr val="000000"/>
                  </a:outerShdw>
                </a:effectLst>
              </a:defRPr>
            </a:pPr>
            <a:r>
              <a:t>What might be the results of some of these questions?</a:t>
            </a:r>
          </a:p>
          <a:p>
            <a:pPr lvl="1" marL="711200" indent="-355600" defTabSz="467359">
              <a:spcBef>
                <a:spcPts val="2800"/>
              </a:spcBef>
              <a:buBlip>
                <a:blip r:embed="rId2"/>
              </a:buBlip>
              <a:defRPr sz="2880">
                <a:effectLst>
                  <a:outerShdw sx="100000" sy="100000" kx="0" ky="0" algn="b" rotWithShape="0" blurRad="40640" dist="30480" dir="5400000">
                    <a:srgbClr val="000000"/>
                  </a:outerShdw>
                </a:effectLst>
              </a:defRPr>
            </a:pPr>
            <a:r>
              <a:t>add calls to the API so that I can query and set values without having to fire up a browser and look at a bunch of things on the screen.</a:t>
            </a:r>
          </a:p>
          <a:p>
            <a:pPr lvl="1" marL="711200" indent="-355600" defTabSz="467359">
              <a:spcBef>
                <a:spcPts val="2800"/>
              </a:spcBef>
              <a:buBlip>
                <a:blip r:embed="rId2"/>
              </a:buBlip>
              <a:defRPr sz="2880">
                <a:effectLst>
                  <a:outerShdw sx="100000" sy="100000" kx="0" ky="0" algn="b" rotWithShape="0" blurRad="40640" dist="30480" dir="5400000">
                    <a:srgbClr val="000000"/>
                  </a:outerShdw>
                </a:effectLst>
              </a:defRPr>
            </a:pPr>
            <a:r>
              <a:t>create actual configuration enhancements of an application so that I can tweak various things while I'm setting up a test environment.</a:t>
            </a:r>
          </a:p>
          <a:p>
            <a:pPr lvl="1" marL="711200" indent="-355600" defTabSz="467359">
              <a:spcBef>
                <a:spcPts val="2800"/>
              </a:spcBef>
              <a:buBlip>
                <a:blip r:embed="rId2"/>
              </a:buBlip>
              <a:defRPr sz="2880">
                <a:effectLst>
                  <a:outerShdw sx="100000" sy="100000" kx="0" ky="0" algn="b" rotWithShape="0" blurRad="40640" dist="30480" dir="5400000">
                    <a:srgbClr val="000000"/>
                  </a:outerShdw>
                </a:effectLst>
              </a:defRPr>
            </a:pPr>
            <a:r>
              <a:t>make sure that elements are named well (whenever possible) and that duplication is minimal</a:t>
            </a:r>
          </a:p>
          <a:p>
            <a:pPr lvl="1" marL="711200" indent="-355600" defTabSz="467359">
              <a:spcBef>
                <a:spcPts val="2800"/>
              </a:spcBef>
              <a:buBlip>
                <a:blip r:embed="rId2"/>
              </a:buBlip>
              <a:defRPr sz="2880">
                <a:effectLst>
                  <a:outerShdw sx="100000" sy="100000" kx="0" ky="0" algn="b" rotWithShape="0" blurRad="40640" dist="30480" dir="5400000">
                    <a:srgbClr val="000000"/>
                  </a:outerShdw>
                </a:effectLst>
              </a:defRPr>
            </a:pPr>
            <a:r>
              <a:t>ensure that the error output is understandable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It is much easier to add a testing hook early in the process rather than later or as an afterthought."/>
          <p:cNvSpPr txBox="1"/>
          <p:nvPr>
            <p:ph type="body" sz="half" idx="1"/>
          </p:nvPr>
        </p:nvSpPr>
        <p:spPr>
          <a:xfrm>
            <a:off x="787400" y="1488314"/>
            <a:ext cx="4467170" cy="7010401"/>
          </a:xfrm>
          <a:prstGeom prst="rect">
            <a:avLst/>
          </a:prstGeom>
        </p:spPr>
        <p:txBody>
          <a:bodyPr/>
          <a:lstStyle>
            <a:lvl1pPr>
              <a:buBlip>
                <a:blip r:embed="rId2"/>
              </a:buBlip>
            </a:lvl1pPr>
          </a:lstStyle>
          <a:p>
            <a:pPr/>
            <a:r>
              <a:t>It is much easier to add a testing hook early in the process rather than later or as an afterthought.</a:t>
            </a:r>
          </a:p>
        </p:txBody>
      </p:sp>
      <p:pic>
        <p:nvPicPr>
          <p:cNvPr id="184" name="Screen Shot 2019-10-14 at 4.23.49 AM.png" descr="Screen Shot 2019-10-14 at 4.23.49 AM.png"/>
          <p:cNvPicPr>
            <a:picLocks noChangeAspect="1"/>
          </p:cNvPicPr>
          <p:nvPr/>
        </p:nvPicPr>
        <p:blipFill>
          <a:blip r:embed="rId3">
            <a:extLst/>
          </a:blip>
          <a:stretch>
            <a:fillRect/>
          </a:stretch>
        </p:blipFill>
        <p:spPr>
          <a:xfrm>
            <a:off x="5632523" y="4861816"/>
            <a:ext cx="6126114" cy="3646985"/>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Get a Handle on Your Test Data"/>
          <p:cNvSpPr txBox="1"/>
          <p:nvPr>
            <p:ph type="title"/>
          </p:nvPr>
        </p:nvSpPr>
        <p:spPr>
          <a:prstGeom prst="rect">
            <a:avLst/>
          </a:prstGeom>
        </p:spPr>
        <p:txBody>
          <a:bodyPr/>
          <a:lstStyle>
            <a:lvl1pPr>
              <a:defRPr sz="5800"/>
            </a:lvl1pPr>
          </a:lstStyle>
          <a:p>
            <a:pPr/>
            <a:r>
              <a:t>Get a Handle on Your Test Data</a:t>
            </a:r>
          </a:p>
        </p:txBody>
      </p:sp>
      <p:sp>
        <p:nvSpPr>
          <p:cNvPr id="187" name="In my product, everything is associated with an account, so often the most effective method to load test data (as well as to protect it and to use it from a known starting point) is to import an account that is already set up with the information I want to use.…"/>
          <p:cNvSpPr txBox="1"/>
          <p:nvPr>
            <p:ph type="body" idx="1"/>
          </p:nvPr>
        </p:nvSpPr>
        <p:spPr>
          <a:prstGeom prst="rect">
            <a:avLst/>
          </a:prstGeom>
        </p:spPr>
        <p:txBody>
          <a:bodyPr/>
          <a:lstStyle/>
          <a:p>
            <a:pPr marL="337820" indent="-337820" defTabSz="443991">
              <a:spcBef>
                <a:spcPts val="2700"/>
              </a:spcBef>
              <a:buBlip>
                <a:blip r:embed="rId2"/>
              </a:buBlip>
              <a:defRPr sz="2736">
                <a:effectLst>
                  <a:outerShdw sx="100000" sy="100000" kx="0" ky="0" algn="b" rotWithShape="0" blurRad="38608" dist="28956" dir="5400000">
                    <a:srgbClr val="000000"/>
                  </a:outerShdw>
                </a:effectLst>
              </a:defRPr>
            </a:pPr>
            <a:r>
              <a:t>In my product, everything is associated with an account, so often the most effective method to load test data (as well as to protect it and to use it from a known starting point) is to import an account that is already set up with the information I want to use. </a:t>
            </a:r>
          </a:p>
          <a:p>
            <a:pPr marL="337820" indent="-337820" defTabSz="443991">
              <a:spcBef>
                <a:spcPts val="2700"/>
              </a:spcBef>
              <a:buBlip>
                <a:blip r:embed="rId2"/>
              </a:buBlip>
              <a:defRPr sz="2736">
                <a:effectLst>
                  <a:outerShdw sx="100000" sy="100000" kx="0" ky="0" algn="b" rotWithShape="0" blurRad="38608" dist="28956" dir="5400000">
                    <a:srgbClr val="000000"/>
                  </a:outerShdw>
                </a:effectLst>
              </a:defRPr>
            </a:pPr>
            <a:r>
              <a:t>Accounts created for: </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Localization</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Responsive Design</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Accessibility &amp; Inclusive Design</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Large Customer simulation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plicate components of our system:…"/>
          <p:cNvSpPr txBox="1"/>
          <p:nvPr>
            <p:ph type="body" idx="1"/>
          </p:nvPr>
        </p:nvSpPr>
        <p:spPr>
          <a:prstGeom prst="rect">
            <a:avLst/>
          </a:prstGeom>
        </p:spPr>
        <p:txBody>
          <a:bodyPr/>
          <a:lstStyle/>
          <a:p>
            <a:pPr>
              <a:buBlip>
                <a:blip r:embed="rId2"/>
              </a:buBlip>
            </a:pPr>
            <a:r>
              <a:t>Replicate components of our system: </a:t>
            </a:r>
          </a:p>
          <a:p>
            <a:pPr lvl="1">
              <a:buBlip>
                <a:blip r:embed="rId2"/>
              </a:buBlip>
            </a:pPr>
            <a:r>
              <a:t>Text examples</a:t>
            </a:r>
          </a:p>
          <a:p>
            <a:pPr lvl="1">
              <a:buBlip>
                <a:blip r:embed="rId2"/>
              </a:buBlip>
            </a:pPr>
            <a:r>
              <a:t>HTML and Markup formatting</a:t>
            </a:r>
          </a:p>
          <a:p>
            <a:pPr lvl="1">
              <a:buBlip>
                <a:blip r:embed="rId2"/>
              </a:buBlip>
            </a:pPr>
            <a:r>
              <a:t>Videos</a:t>
            </a:r>
          </a:p>
          <a:p>
            <a:pPr lvl="1">
              <a:buBlip>
                <a:blip r:embed="rId2"/>
              </a:buBlip>
            </a:pPr>
            <a:r>
              <a:t>Micro-App Interactions</a:t>
            </a:r>
          </a:p>
          <a:p>
            <a:pPr lvl="1">
              <a:buBlip>
                <a:blip r:embed="rId2"/>
              </a:buBlip>
            </a:pPr>
            <a:r>
              <a:t>Language preferences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Limit the use of test data that tries to be all things to all circumstances.…"/>
          <p:cNvSpPr txBox="1"/>
          <p:nvPr>
            <p:ph type="body" idx="1"/>
          </p:nvPr>
        </p:nvSpPr>
        <p:spPr>
          <a:prstGeom prst="rect">
            <a:avLst/>
          </a:prstGeom>
        </p:spPr>
        <p:txBody>
          <a:bodyPr/>
          <a:lstStyle/>
          <a:p>
            <a:pPr>
              <a:buBlip>
                <a:blip r:embed="rId2"/>
              </a:buBlip>
            </a:pPr>
            <a:r>
              <a:t>Limit the use of test data that tries to be all things to all circumstances. </a:t>
            </a:r>
          </a:p>
          <a:p>
            <a:pPr>
              <a:buBlip>
                <a:blip r:embed="rId2"/>
              </a:buBlip>
            </a:pPr>
            <a:r>
              <a:t>While it can be helpful to include a lot of details in one place, it can also complicate the situation in that there is "too much of a good thing” as well as too many variables to chase.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A favorite tool recommendation:…"/>
          <p:cNvSpPr txBox="1"/>
          <p:nvPr>
            <p:ph type="body" sz="half" idx="1"/>
          </p:nvPr>
        </p:nvSpPr>
        <p:spPr>
          <a:xfrm>
            <a:off x="787400" y="1371600"/>
            <a:ext cx="4844784" cy="7010400"/>
          </a:xfrm>
          <a:prstGeom prst="rect">
            <a:avLst/>
          </a:prstGeom>
        </p:spPr>
        <p:txBody>
          <a:bodyPr/>
          <a:lstStyle/>
          <a:p>
            <a:pPr marL="373379" indent="-373379" defTabSz="490727">
              <a:spcBef>
                <a:spcPts val="3000"/>
              </a:spcBef>
              <a:buBlip>
                <a:blip r:embed="rId2"/>
              </a:buBlip>
              <a:defRPr sz="3024">
                <a:effectLst>
                  <a:outerShdw sx="100000" sy="100000" kx="0" ky="0" algn="b" rotWithShape="0" blurRad="42672" dist="32004" dir="5400000">
                    <a:srgbClr val="000000"/>
                  </a:outerShdw>
                </a:effectLst>
              </a:defRPr>
            </a:pPr>
            <a:r>
              <a:t>A favorite tool recommendation:</a:t>
            </a:r>
          </a:p>
          <a:p>
            <a:pPr lvl="1" marL="746759" indent="-373379" defTabSz="490727">
              <a:spcBef>
                <a:spcPts val="3000"/>
              </a:spcBef>
              <a:buBlip>
                <a:blip r:embed="rId2"/>
              </a:buBlip>
              <a:defRPr sz="3024">
                <a:effectLst>
                  <a:outerShdw sx="100000" sy="100000" kx="0" ky="0" algn="b" rotWithShape="0" blurRad="42672" dist="32004" dir="5400000">
                    <a:srgbClr val="000000"/>
                  </a:outerShdw>
                </a:effectLst>
              </a:defRPr>
            </a:pPr>
            <a:r>
              <a:t>Fake Name Generator </a:t>
            </a:r>
            <a:br/>
            <a:r>
              <a:t>(</a:t>
            </a:r>
            <a:r>
              <a:rPr u="sng">
                <a:hlinkClick r:id="rId3" invalidUrl="" action="" tgtFrame="" tooltip="" history="1" highlightClick="0" endSnd="0"/>
              </a:rPr>
              <a:t>https://fakenamegenerator.com</a:t>
            </a:r>
            <a:r>
              <a:t>)</a:t>
            </a:r>
          </a:p>
          <a:p>
            <a:pPr lvl="1" marL="746759" indent="-373379" defTabSz="490727">
              <a:spcBef>
                <a:spcPts val="3000"/>
              </a:spcBef>
              <a:buBlip>
                <a:blip r:embed="rId2"/>
              </a:buBlip>
              <a:defRPr sz="3024">
                <a:effectLst>
                  <a:outerShdw sx="100000" sy="100000" kx="0" ky="0" algn="b" rotWithShape="0" blurRad="42672" dist="32004" dir="5400000">
                    <a:srgbClr val="000000"/>
                  </a:outerShdw>
                </a:effectLst>
              </a:defRPr>
            </a:pPr>
            <a:r>
              <a:t>Create rich, unique persona data that doesn’t repeat</a:t>
            </a:r>
          </a:p>
          <a:p>
            <a:pPr lvl="1" marL="746759" indent="-373379" defTabSz="490727">
              <a:spcBef>
                <a:spcPts val="3000"/>
              </a:spcBef>
              <a:buBlip>
                <a:blip r:embed="rId2"/>
              </a:buBlip>
              <a:defRPr sz="3024">
                <a:effectLst>
                  <a:outerShdw sx="100000" sy="100000" kx="0" ky="0" algn="b" rotWithShape="0" blurRad="42672" dist="32004" dir="5400000">
                    <a:srgbClr val="000000"/>
                  </a:outerShdw>
                </a:effectLst>
              </a:defRPr>
            </a:pPr>
            <a:r>
              <a:t>Create a lot of it if desired (100,000 users at a time)</a:t>
            </a:r>
          </a:p>
        </p:txBody>
      </p:sp>
      <p:pic>
        <p:nvPicPr>
          <p:cNvPr id="194" name="Screen Shot 2019-10-14 at 4.30.31 AM.png" descr="Screen Shot 2019-10-14 at 4.30.31 AM.png"/>
          <p:cNvPicPr>
            <a:picLocks noChangeAspect="1"/>
          </p:cNvPicPr>
          <p:nvPr/>
        </p:nvPicPr>
        <p:blipFill>
          <a:blip r:embed="rId4">
            <a:extLst/>
          </a:blip>
          <a:stretch>
            <a:fillRect/>
          </a:stretch>
        </p:blipFill>
        <p:spPr>
          <a:xfrm>
            <a:off x="5910590" y="1817115"/>
            <a:ext cx="6650662" cy="5547665"/>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onduct Regular “Show and Tell” Sessions"/>
          <p:cNvSpPr txBox="1"/>
          <p:nvPr>
            <p:ph type="title"/>
          </p:nvPr>
        </p:nvSpPr>
        <p:spPr>
          <a:prstGeom prst="rect">
            <a:avLst/>
          </a:prstGeom>
        </p:spPr>
        <p:txBody>
          <a:bodyPr/>
          <a:lstStyle>
            <a:lvl1pPr>
              <a:defRPr sz="4800"/>
            </a:lvl1pPr>
          </a:lstStyle>
          <a:p>
            <a:pPr/>
            <a:r>
              <a:t>Conduct Regular “Show and Tell” Sessions</a:t>
            </a:r>
          </a:p>
        </p:txBody>
      </p:sp>
      <p:sp>
        <p:nvSpPr>
          <p:cNvPr id="197" name="I’m the release manager/build manager for each of our releases.…"/>
          <p:cNvSpPr txBox="1"/>
          <p:nvPr>
            <p:ph type="body" idx="1"/>
          </p:nvPr>
        </p:nvSpPr>
        <p:spPr>
          <a:xfrm>
            <a:off x="787400" y="2666474"/>
            <a:ext cx="11430001" cy="5715001"/>
          </a:xfrm>
          <a:prstGeom prst="rect">
            <a:avLst/>
          </a:prstGeom>
        </p:spPr>
        <p:txBody>
          <a:bodyPr/>
          <a:lstStyle/>
          <a:p>
            <a:pPr>
              <a:buBlip>
                <a:blip r:embed="rId2"/>
              </a:buBlip>
            </a:pPr>
            <a:r>
              <a:t>I’m the release manager/build manager for each of our releases.</a:t>
            </a:r>
          </a:p>
          <a:p>
            <a:pPr>
              <a:buBlip>
                <a:blip r:embed="rId2"/>
              </a:buBlip>
            </a:pPr>
            <a:r>
              <a:t>One of my responsibilities has been to gather a cross-section of the broader engineering, sales, and support teams so that we can show them the new stuff going out with our next release.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Conduct Regular “Show and Tell” Sessions"/>
          <p:cNvSpPr txBox="1"/>
          <p:nvPr>
            <p:ph type="title"/>
          </p:nvPr>
        </p:nvSpPr>
        <p:spPr>
          <a:prstGeom prst="rect">
            <a:avLst/>
          </a:prstGeom>
        </p:spPr>
        <p:txBody>
          <a:bodyPr/>
          <a:lstStyle>
            <a:lvl1pPr>
              <a:defRPr sz="4800"/>
            </a:lvl1pPr>
          </a:lstStyle>
          <a:p>
            <a:pPr/>
            <a:r>
              <a:t>Conduct Regular “Show and Tell” Sessions</a:t>
            </a:r>
          </a:p>
        </p:txBody>
      </p:sp>
      <p:sp>
        <p:nvSpPr>
          <p:cNvPr id="200" name="As part of our &quot;definition of done” we demo any feature we are working on to our product owner and/or our chief sales engineer.…"/>
          <p:cNvSpPr txBox="1"/>
          <p:nvPr>
            <p:ph type="body" idx="1"/>
          </p:nvPr>
        </p:nvSpPr>
        <p:spPr>
          <a:xfrm>
            <a:off x="787400" y="2666474"/>
            <a:ext cx="11430000" cy="5715001"/>
          </a:xfrm>
          <a:prstGeom prst="rect">
            <a:avLst/>
          </a:prstGeom>
        </p:spPr>
        <p:txBody>
          <a:bodyPr/>
          <a:lstStyle/>
          <a:p>
            <a:pPr marL="408940" indent="-408940" defTabSz="537463">
              <a:spcBef>
                <a:spcPts val="3300"/>
              </a:spcBef>
              <a:buBlip>
                <a:blip r:embed="rId2"/>
              </a:buBlip>
              <a:defRPr sz="3312">
                <a:effectLst>
                  <a:outerShdw sx="100000" sy="100000" kx="0" ky="0" algn="b" rotWithShape="0" blurRad="46736" dist="35052" dir="5400000">
                    <a:srgbClr val="000000"/>
                  </a:outerShdw>
                </a:effectLst>
              </a:defRPr>
            </a:pPr>
            <a:r>
              <a:t>As part of our "definition of done” we demo any feature we are working on to our product owner and/or our chief sales engineer. </a:t>
            </a:r>
          </a:p>
          <a:p>
            <a:pPr marL="408940" indent="-408940" defTabSz="537463">
              <a:spcBef>
                <a:spcPts val="3300"/>
              </a:spcBef>
              <a:buBlip>
                <a:blip r:embed="rId2"/>
              </a:buBlip>
              <a:defRPr sz="3312">
                <a:effectLst>
                  <a:outerShdw sx="100000" sy="100000" kx="0" ky="0" algn="b" rotWithShape="0" blurRad="46736" dist="35052" dir="5400000">
                    <a:srgbClr val="000000"/>
                  </a:outerShdw>
                </a:effectLst>
              </a:defRPr>
            </a:pPr>
            <a:r>
              <a:t>This is a great time to walk through the feature, show as many parameters as we can and to listen to their questions. </a:t>
            </a:r>
          </a:p>
          <a:p>
            <a:pPr marL="408940" indent="-408940" defTabSz="537463">
              <a:spcBef>
                <a:spcPts val="3300"/>
              </a:spcBef>
              <a:buBlip>
                <a:blip r:embed="rId2"/>
              </a:buBlip>
              <a:defRPr sz="3312">
                <a:effectLst>
                  <a:outerShdw sx="100000" sy="100000" kx="0" ky="0" algn="b" rotWithShape="0" blurRad="46736" dist="35052" dir="5400000">
                    <a:srgbClr val="000000"/>
                  </a:outerShdw>
                </a:effectLst>
              </a:defRPr>
            </a:pPr>
            <a:r>
              <a:t>Every once in a while, we have some deeper discussions that serve to point out that the new feature we are demonstrating may have some follow-on stories to consider.</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Pair With Your Developers and Test Together"/>
          <p:cNvSpPr txBox="1"/>
          <p:nvPr>
            <p:ph type="title"/>
          </p:nvPr>
        </p:nvSpPr>
        <p:spPr>
          <a:prstGeom prst="rect">
            <a:avLst/>
          </a:prstGeom>
        </p:spPr>
        <p:txBody>
          <a:bodyPr/>
          <a:lstStyle>
            <a:lvl1pPr>
              <a:defRPr sz="4600"/>
            </a:lvl1pPr>
          </a:lstStyle>
          <a:p>
            <a:pPr/>
            <a:r>
              <a:t>Pair With Your Developers and Test Together</a:t>
            </a:r>
          </a:p>
        </p:txBody>
      </p:sp>
      <p:sp>
        <p:nvSpPr>
          <p:cNvPr id="203" name="Common in my environment due to being a fully distributed team.…"/>
          <p:cNvSpPr txBox="1"/>
          <p:nvPr>
            <p:ph type="body" idx="1"/>
          </p:nvPr>
        </p:nvSpPr>
        <p:spPr>
          <a:prstGeom prst="rect">
            <a:avLst/>
          </a:prstGeom>
        </p:spPr>
        <p:txBody>
          <a:bodyPr/>
          <a:lstStyle/>
          <a:p>
            <a:pPr>
              <a:buBlip>
                <a:blip r:embed="rId2"/>
              </a:buBlip>
            </a:pPr>
            <a:r>
              <a:t>Common in my environment due to being a fully distributed team.</a:t>
            </a:r>
          </a:p>
          <a:p>
            <a:pPr>
              <a:buBlip>
                <a:blip r:embed="rId2"/>
              </a:buBlip>
            </a:pPr>
            <a:r>
              <a:t>We work on unit tests and integration tests together, as well as spending time making sure we understand the scope of our issues.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he 30 Days of Testability Challenge"/>
          <p:cNvSpPr txBox="1"/>
          <p:nvPr>
            <p:ph type="title"/>
          </p:nvPr>
        </p:nvSpPr>
        <p:spPr>
          <a:prstGeom prst="rect">
            <a:avLst/>
          </a:prstGeom>
        </p:spPr>
        <p:txBody>
          <a:bodyPr/>
          <a:lstStyle/>
          <a:p>
            <a:pPr/>
            <a:r>
              <a:t>The 30 Days of Testability Challenge</a:t>
            </a:r>
          </a:p>
        </p:txBody>
      </p:sp>
      <p:sp>
        <p:nvSpPr>
          <p:cNvPr id="127" name="Body"/>
          <p:cNvSpPr txBox="1"/>
          <p:nvPr>
            <p:ph type="body" sz="quarter" idx="1"/>
          </p:nvPr>
        </p:nvSpPr>
        <p:spPr>
          <a:prstGeom prst="rect">
            <a:avLst/>
          </a:prstGeom>
        </p:spPr>
        <p:txBody>
          <a:bodyPr/>
          <a:lstStyle/>
          <a:p>
            <a:pPr/>
          </a:p>
        </p:txBody>
      </p:sp>
      <p:pic>
        <p:nvPicPr>
          <p:cNvPr id="128" name="Screen Shot 2019-10-13 at 2.14.07 PM.png" descr="Screen Shot 2019-10-13 at 2.14.07 PM.png"/>
          <p:cNvPicPr>
            <a:picLocks noChangeAspect="1"/>
          </p:cNvPicPr>
          <p:nvPr/>
        </p:nvPicPr>
        <p:blipFill>
          <a:blip r:embed="rId2">
            <a:extLst/>
          </a:blip>
          <a:stretch>
            <a:fillRect/>
          </a:stretch>
        </p:blipFill>
        <p:spPr>
          <a:xfrm>
            <a:off x="6220321" y="908050"/>
            <a:ext cx="5651501" cy="79375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quot;Pairing with Developers: A Guide for Testers&quot;  (Lisa Crispin, Ministry of Testing, 2019).…"/>
          <p:cNvSpPr txBox="1"/>
          <p:nvPr>
            <p:ph type="body" idx="1"/>
          </p:nvPr>
        </p:nvSpPr>
        <p:spPr>
          <a:prstGeom prst="rect">
            <a:avLst/>
          </a:prstGeom>
        </p:spPr>
        <p:txBody>
          <a:bodyPr/>
          <a:lstStyle/>
          <a:p>
            <a:pPr>
              <a:buBlip>
                <a:blip r:embed="rId2"/>
              </a:buBlip>
            </a:pPr>
            <a:r>
              <a:t>"Pairing with Developers: A Guide for Testers" </a:t>
            </a:r>
            <a:br/>
            <a:r>
              <a:t>(Lisa Crispin, Ministry of Testing, 2019). </a:t>
            </a:r>
          </a:p>
          <a:p>
            <a:pPr>
              <a:buBlip>
                <a:blip r:embed="rId2"/>
              </a:buBlip>
            </a:pPr>
            <a:r>
              <a:t>Key takeaways from Lisa’s article:</a:t>
            </a:r>
          </a:p>
          <a:p>
            <a:pPr lvl="1">
              <a:buBlip>
                <a:blip r:embed="rId2"/>
              </a:buBlip>
            </a:pPr>
            <a:r>
              <a:t>Have a specific goal for the session.</a:t>
            </a:r>
          </a:p>
          <a:p>
            <a:pPr lvl="1">
              <a:buBlip>
                <a:blip r:embed="rId2"/>
              </a:buBlip>
            </a:pPr>
            <a:r>
              <a:t>Block out a specific time interval.</a:t>
            </a:r>
          </a:p>
          <a:p>
            <a:pPr lvl="1">
              <a:buBlip>
                <a:blip r:embed="rId2"/>
              </a:buBlip>
            </a:pPr>
            <a:r>
              <a:t>Do the homework in advance.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Identify Your Dependencies"/>
          <p:cNvSpPr txBox="1"/>
          <p:nvPr>
            <p:ph type="title"/>
          </p:nvPr>
        </p:nvSpPr>
        <p:spPr>
          <a:prstGeom prst="rect">
            <a:avLst/>
          </a:prstGeom>
        </p:spPr>
        <p:txBody>
          <a:bodyPr/>
          <a:lstStyle/>
          <a:p>
            <a:pPr/>
            <a:r>
              <a:t>Identify Your Dependencies</a:t>
            </a:r>
          </a:p>
        </p:txBody>
      </p:sp>
      <p:sp>
        <p:nvSpPr>
          <p:cNvPr id="208" name="Most modern applications are not self-contained.…"/>
          <p:cNvSpPr txBox="1"/>
          <p:nvPr>
            <p:ph type="body" idx="1"/>
          </p:nvPr>
        </p:nvSpPr>
        <p:spPr>
          <a:prstGeom prst="rect">
            <a:avLst/>
          </a:prstGeom>
        </p:spPr>
        <p:txBody>
          <a:bodyPr/>
          <a:lstStyle/>
          <a:p>
            <a:pPr>
              <a:buBlip>
                <a:blip r:embed="rId2"/>
              </a:buBlip>
            </a:pPr>
            <a:r>
              <a:t>Most modern applications are not self-contained. </a:t>
            </a:r>
          </a:p>
          <a:p>
            <a:pPr>
              <a:buBlip>
                <a:blip r:embed="rId2"/>
              </a:buBlip>
            </a:pPr>
            <a:r>
              <a:t>They rely on a variety of third-party or open source components to allow them to run, as well as external libraries and other dependencies that may not be clearly outlined.</a:t>
            </a:r>
          </a:p>
          <a:p>
            <a:pPr>
              <a:buBlip>
                <a:blip r:embed="rId2"/>
              </a:buBlip>
            </a:pPr>
            <a:r>
              <a:t>Create a specific test environment with users that have permissions to access multiple connecting applications.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heck Your Source Control History and “Feel the Heat”"/>
          <p:cNvSpPr txBox="1"/>
          <p:nvPr>
            <p:ph type="title"/>
          </p:nvPr>
        </p:nvSpPr>
        <p:spPr>
          <a:prstGeom prst="rect">
            <a:avLst/>
          </a:prstGeom>
        </p:spPr>
        <p:txBody>
          <a:bodyPr/>
          <a:lstStyle>
            <a:lvl1pPr>
              <a:defRPr sz="3700"/>
            </a:lvl1pPr>
          </a:lstStyle>
          <a:p>
            <a:pPr/>
            <a:r>
              <a:t>Check Your Source Control History and “Feel the Heat”</a:t>
            </a:r>
          </a:p>
        </p:txBody>
      </p:sp>
      <p:sp>
        <p:nvSpPr>
          <p:cNvPr id="211" name="where are we making frequent changes?…"/>
          <p:cNvSpPr txBox="1"/>
          <p:nvPr>
            <p:ph type="body" idx="1"/>
          </p:nvPr>
        </p:nvSpPr>
        <p:spPr>
          <a:prstGeom prst="rect">
            <a:avLst/>
          </a:prstGeom>
        </p:spPr>
        <p:txBody>
          <a:bodyPr/>
          <a:lstStyle/>
          <a:p>
            <a:pPr>
              <a:buBlip>
                <a:blip r:embed="rId2"/>
              </a:buBlip>
            </a:pPr>
            <a:r>
              <a:t>where are we making frequent changes? </a:t>
            </a:r>
          </a:p>
          <a:p>
            <a:pPr>
              <a:buBlip>
                <a:blip r:embed="rId2"/>
              </a:buBlip>
            </a:pPr>
            <a:r>
              <a:t>What other components do those changes interact with? </a:t>
            </a:r>
          </a:p>
          <a:p>
            <a:pPr>
              <a:buBlip>
                <a:blip r:embed="rId2"/>
              </a:buBlip>
            </a:pPr>
            <a:r>
              <a:t>The closer the level of interaction, the greater the level of “heat”.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Check Your Source Control History and “Feel the Heat”"/>
          <p:cNvSpPr txBox="1"/>
          <p:nvPr>
            <p:ph type="title"/>
          </p:nvPr>
        </p:nvSpPr>
        <p:spPr>
          <a:prstGeom prst="rect">
            <a:avLst/>
          </a:prstGeom>
        </p:spPr>
        <p:txBody>
          <a:bodyPr/>
          <a:lstStyle>
            <a:lvl1pPr>
              <a:defRPr sz="3700"/>
            </a:lvl1pPr>
          </a:lstStyle>
          <a:p>
            <a:pPr/>
            <a:r>
              <a:t>Check Your Source Control History and “Feel the Heat”</a:t>
            </a:r>
          </a:p>
        </p:txBody>
      </p:sp>
      <p:sp>
        <p:nvSpPr>
          <p:cNvPr id="214" name="By using our source control history, it is possible to find out which parts of our system change most often.…"/>
          <p:cNvSpPr txBox="1"/>
          <p:nvPr>
            <p:ph type="body" idx="1"/>
          </p:nvPr>
        </p:nvSpPr>
        <p:spPr>
          <a:prstGeom prst="rect">
            <a:avLst/>
          </a:prstGeom>
        </p:spPr>
        <p:txBody>
          <a:bodyPr/>
          <a:lstStyle/>
          <a:p>
            <a:pPr marL="337820" indent="-337820" defTabSz="443991">
              <a:spcBef>
                <a:spcPts val="2700"/>
              </a:spcBef>
              <a:buBlip>
                <a:blip r:embed="rId2"/>
              </a:buBlip>
              <a:defRPr sz="2736">
                <a:effectLst>
                  <a:outerShdw sx="100000" sy="100000" kx="0" ky="0" algn="b" rotWithShape="0" blurRad="38608" dist="28956" dir="5400000">
                    <a:srgbClr val="000000"/>
                  </a:outerShdw>
                </a:effectLst>
              </a:defRPr>
            </a:pPr>
            <a:r>
              <a:t>By using our source control history, it is possible to find out which parts of our system change most often. </a:t>
            </a:r>
          </a:p>
          <a:p>
            <a:pPr marL="337820" indent="-337820" defTabSz="443991">
              <a:spcBef>
                <a:spcPts val="2700"/>
              </a:spcBef>
              <a:buBlip>
                <a:blip r:embed="rId2"/>
              </a:buBlip>
              <a:defRPr sz="2736">
                <a:effectLst>
                  <a:outerShdw sx="100000" sy="100000" kx="0" ky="0" algn="b" rotWithShape="0" blurRad="38608" dist="28956" dir="5400000">
                    <a:srgbClr val="000000"/>
                  </a:outerShdw>
                </a:effectLst>
              </a:defRPr>
            </a:pPr>
            <a:r>
              <a:t>Example: Responsive Design</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a lot of changes to our front end and how it is displayed with regard to the device or user agent making the calls. </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New code interacts with components that effect older code and thus have an effect on how that legacy interface responds. </a:t>
            </a:r>
          </a:p>
          <a:p>
            <a:pPr lvl="1" marL="675640" indent="-337820" defTabSz="443991">
              <a:spcBef>
                <a:spcPts val="2700"/>
              </a:spcBef>
              <a:buBlip>
                <a:blip r:embed="rId2"/>
              </a:buBlip>
              <a:defRPr sz="2736">
                <a:effectLst>
                  <a:outerShdw sx="100000" sy="100000" kx="0" ky="0" algn="b" rotWithShape="0" blurRad="38608" dist="28956" dir="5400000">
                    <a:srgbClr val="000000"/>
                  </a:outerShdw>
                </a:effectLst>
              </a:defRPr>
            </a:pPr>
            <a:r>
              <a:t>By looking at the source code changes and getting a feel for what has been modified, I can also determine which areas in our legacy interface might need to be looked at once again.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onclusion"/>
          <p:cNvSpPr txBox="1"/>
          <p:nvPr>
            <p:ph type="title"/>
          </p:nvPr>
        </p:nvSpPr>
        <p:spPr>
          <a:prstGeom prst="rect">
            <a:avLst/>
          </a:prstGeom>
        </p:spPr>
        <p:txBody>
          <a:bodyPr/>
          <a:lstStyle/>
          <a:p>
            <a:pPr/>
            <a:r>
              <a:t>Conclusion</a:t>
            </a:r>
          </a:p>
        </p:txBody>
      </p:sp>
      <p:sp>
        <p:nvSpPr>
          <p:cNvPr id="217" name="Identify areas that are potential issues…"/>
          <p:cNvSpPr txBox="1"/>
          <p:nvPr>
            <p:ph type="body" idx="1"/>
          </p:nvPr>
        </p:nvSpPr>
        <p:spPr>
          <a:prstGeom prst="rect">
            <a:avLst/>
          </a:prstGeom>
        </p:spPr>
        <p:txBody>
          <a:bodyPr/>
          <a:lstStyle/>
          <a:p>
            <a:pPr>
              <a:buBlip>
                <a:blip r:embed="rId2"/>
              </a:buBlip>
            </a:pPr>
            <a:r>
              <a:t>Identify areas that are potential issues</a:t>
            </a:r>
          </a:p>
          <a:p>
            <a:pPr>
              <a:buBlip>
                <a:blip r:embed="rId2"/>
              </a:buBlip>
            </a:pPr>
            <a:r>
              <a:t>Be able to talk about them in a meaningful way with our development teams. </a:t>
            </a:r>
          </a:p>
          <a:p>
            <a:pPr>
              <a:buBlip>
                <a:blip r:embed="rId2"/>
              </a:buBlip>
            </a:pPr>
            <a:r>
              <a:t>Look at our systems objectively and identify the areas we can test effectively first, so that we can better define and describe the areas that have deficiencies.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Conclusion"/>
          <p:cNvSpPr txBox="1"/>
          <p:nvPr>
            <p:ph type="title"/>
          </p:nvPr>
        </p:nvSpPr>
        <p:spPr>
          <a:prstGeom prst="rect">
            <a:avLst/>
          </a:prstGeom>
        </p:spPr>
        <p:txBody>
          <a:bodyPr/>
          <a:lstStyle/>
          <a:p>
            <a:pPr/>
            <a:r>
              <a:t>Conclusion</a:t>
            </a:r>
          </a:p>
        </p:txBody>
      </p:sp>
      <p:sp>
        <p:nvSpPr>
          <p:cNvPr id="220" name="No easy fix to testability.  The process is ongoing.…"/>
          <p:cNvSpPr txBox="1"/>
          <p:nvPr>
            <p:ph type="body" idx="1"/>
          </p:nvPr>
        </p:nvSpPr>
        <p:spPr>
          <a:prstGeom prst="rect">
            <a:avLst/>
          </a:prstGeom>
        </p:spPr>
        <p:txBody>
          <a:bodyPr/>
          <a:lstStyle/>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No easy fix to testability.  The process is ongoing. </a:t>
            </a:r>
          </a:p>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Requires focus and consistent communication. </a:t>
            </a:r>
          </a:p>
          <a:p>
            <a:pPr marL="426719" indent="-426719" defTabSz="560831">
              <a:spcBef>
                <a:spcPts val="3400"/>
              </a:spcBef>
              <a:buBlip>
                <a:blip r:embed="rId2"/>
              </a:buBlip>
              <a:defRPr sz="3455">
                <a:effectLst>
                  <a:outerShdw sx="100000" sy="100000" kx="0" ky="0" algn="b" rotWithShape="0" blurRad="48768" dist="36576" dir="5400000">
                    <a:srgbClr val="000000"/>
                  </a:outerShdw>
                </a:effectLst>
              </a:defRPr>
            </a:pPr>
            <a:r>
              <a:t>With consistent effort and a willingness to keep asking questions, it will be possible to narrow down the areas where we have to ask “is this testable?” It may not be possible to make every area perfectly testable but we can certainly make our applications more testable over time and that is an outcome I think everyone would welcome.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Conclusion"/>
          <p:cNvSpPr txBox="1"/>
          <p:nvPr>
            <p:ph type="title"/>
          </p:nvPr>
        </p:nvSpPr>
        <p:spPr>
          <a:prstGeom prst="rect">
            <a:avLst/>
          </a:prstGeom>
        </p:spPr>
        <p:txBody>
          <a:bodyPr/>
          <a:lstStyle/>
          <a:p>
            <a:pPr/>
            <a:r>
              <a:t>Conclusion</a:t>
            </a:r>
          </a:p>
        </p:txBody>
      </p:sp>
      <p:sp>
        <p:nvSpPr>
          <p:cNvPr id="223" name="No easy fix to testability.  The process is ongoing.…"/>
          <p:cNvSpPr txBox="1"/>
          <p:nvPr>
            <p:ph type="body" idx="1"/>
          </p:nvPr>
        </p:nvSpPr>
        <p:spPr>
          <a:prstGeom prst="rect">
            <a:avLst/>
          </a:prstGeom>
        </p:spPr>
        <p:txBody>
          <a:bodyPr/>
          <a:lstStyle/>
          <a:p>
            <a:pPr marL="395604" indent="-395604" defTabSz="519937">
              <a:spcBef>
                <a:spcPts val="3200"/>
              </a:spcBef>
              <a:buBlip>
                <a:blip r:embed="rId2"/>
              </a:buBlip>
              <a:defRPr sz="3204">
                <a:effectLst>
                  <a:outerShdw sx="100000" sy="100000" kx="0" ky="0" algn="b" rotWithShape="0" blurRad="45212" dist="33909" dir="5400000">
                    <a:srgbClr val="000000"/>
                  </a:outerShdw>
                </a:effectLst>
              </a:defRPr>
            </a:pPr>
            <a:r>
              <a:t>No easy fix to testability.  The process is ongoing. </a:t>
            </a:r>
          </a:p>
          <a:p>
            <a:pPr marL="395604" indent="-395604" defTabSz="519937">
              <a:spcBef>
                <a:spcPts val="3200"/>
              </a:spcBef>
              <a:buBlip>
                <a:blip r:embed="rId2"/>
              </a:buBlip>
              <a:defRPr sz="3204">
                <a:effectLst>
                  <a:outerShdw sx="100000" sy="100000" kx="0" ky="0" algn="b" rotWithShape="0" blurRad="45212" dist="33909" dir="5400000">
                    <a:srgbClr val="000000"/>
                  </a:outerShdw>
                </a:effectLst>
              </a:defRPr>
            </a:pPr>
            <a:r>
              <a:t>Requires focus and consistent communication. </a:t>
            </a:r>
          </a:p>
          <a:p>
            <a:pPr marL="395604" indent="-395604" defTabSz="519937">
              <a:spcBef>
                <a:spcPts val="3200"/>
              </a:spcBef>
              <a:buBlip>
                <a:blip r:embed="rId2"/>
              </a:buBlip>
              <a:defRPr sz="3204">
                <a:effectLst>
                  <a:outerShdw sx="100000" sy="100000" kx="0" ky="0" algn="b" rotWithShape="0" blurRad="45212" dist="33909" dir="5400000">
                    <a:srgbClr val="000000"/>
                  </a:outerShdw>
                </a:effectLst>
              </a:defRPr>
            </a:pPr>
            <a:r>
              <a:t>With consistent effort and a willingness to keep asking questions, it will be possible to narrow down the areas where we have to ask “is this testable?” </a:t>
            </a:r>
          </a:p>
          <a:p>
            <a:pPr marL="395604" indent="-395604" defTabSz="519937">
              <a:spcBef>
                <a:spcPts val="3200"/>
              </a:spcBef>
              <a:buBlip>
                <a:blip r:embed="rId2"/>
              </a:buBlip>
              <a:defRPr sz="3204">
                <a:effectLst>
                  <a:outerShdw sx="100000" sy="100000" kx="0" ky="0" algn="b" rotWithShape="0" blurRad="45212" dist="33909" dir="5400000">
                    <a:srgbClr val="000000"/>
                  </a:outerShdw>
                </a:effectLst>
              </a:defRPr>
            </a:pPr>
            <a:r>
              <a:t>It may not be possible to make every area perfectly testable but we can certainly make our applications more testable over time and that is an outcome I think everyone would welcome.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Conclusion"/>
          <p:cNvSpPr txBox="1"/>
          <p:nvPr>
            <p:ph type="title"/>
          </p:nvPr>
        </p:nvSpPr>
        <p:spPr>
          <a:prstGeom prst="rect">
            <a:avLst/>
          </a:prstGeom>
        </p:spPr>
        <p:txBody>
          <a:bodyPr/>
          <a:lstStyle/>
          <a:p>
            <a:pPr/>
            <a:r>
              <a:t>Conclusion</a:t>
            </a:r>
          </a:p>
        </p:txBody>
      </p:sp>
      <p:sp>
        <p:nvSpPr>
          <p:cNvPr id="226" name="It may not be possible to make every area perfectly testable but we can certainly make our applications more testable over time and that is an outcome I think everyone would welcome."/>
          <p:cNvSpPr txBox="1"/>
          <p:nvPr>
            <p:ph type="body" idx="1"/>
          </p:nvPr>
        </p:nvSpPr>
        <p:spPr>
          <a:prstGeom prst="rect">
            <a:avLst/>
          </a:prstGeom>
        </p:spPr>
        <p:txBody>
          <a:bodyPr/>
          <a:lstStyle>
            <a:lvl1pPr>
              <a:buBlip>
                <a:blip r:embed="rId2"/>
              </a:buBlip>
            </a:lvl1pPr>
          </a:lstStyle>
          <a:p>
            <a:pPr/>
            <a:r>
              <a:t>It may not be possible to make every area perfectly testable but we can certainly make our applications more testable over time and that is an outcome I think everyone would welcome.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ferences"/>
          <p:cNvSpPr txBox="1"/>
          <p:nvPr>
            <p:ph type="title"/>
          </p:nvPr>
        </p:nvSpPr>
        <p:spPr>
          <a:prstGeom prst="rect">
            <a:avLst/>
          </a:prstGeom>
        </p:spPr>
        <p:txBody>
          <a:bodyPr/>
          <a:lstStyle/>
          <a:p>
            <a:pPr/>
            <a:r>
              <a:t>References</a:t>
            </a:r>
          </a:p>
        </p:txBody>
      </p:sp>
      <p:sp>
        <p:nvSpPr>
          <p:cNvPr id="229" name="Ministry of Testing. “Thirty Days of Testability”. Ministry of Testing, https://www.ministryoftesting.com/dojo/lessons/30-days-of-testability (accessed July 20, 2019).…"/>
          <p:cNvSpPr txBox="1"/>
          <p:nvPr>
            <p:ph type="body" idx="1"/>
          </p:nvPr>
        </p:nvSpPr>
        <p:spPr>
          <a:prstGeom prst="rect">
            <a:avLst/>
          </a:prstGeom>
        </p:spPr>
        <p:txBody>
          <a:bodyPr/>
          <a:lstStyle/>
          <a:p>
            <a:pPr marL="284479" indent="-284479" defTabSz="373887">
              <a:spcBef>
                <a:spcPts val="2300"/>
              </a:spcBef>
              <a:buBlip>
                <a:blip r:embed="rId2"/>
              </a:buBlip>
              <a:defRPr sz="2304">
                <a:effectLst>
                  <a:outerShdw sx="100000" sy="100000" kx="0" ky="0" algn="b" rotWithShape="0" blurRad="32512" dist="24384" dir="5400000">
                    <a:srgbClr val="000000"/>
                  </a:outerShdw>
                </a:effectLst>
              </a:defRPr>
            </a:pPr>
            <a:r>
              <a:t>Ministry of Testing. “Thirty Days of Testability”. Ministry of Testing, https://www.ministryoftesting.com/dojo/lessons/30-days-of-testability (accessed July 20, 2019). </a:t>
            </a:r>
          </a:p>
          <a:p>
            <a:pPr marL="284479" indent="-284479" defTabSz="373887">
              <a:spcBef>
                <a:spcPts val="2300"/>
              </a:spcBef>
              <a:buBlip>
                <a:blip r:embed="rId2"/>
              </a:buBlip>
              <a:defRPr sz="2304">
                <a:effectLst>
                  <a:outerShdw sx="100000" sy="100000" kx="0" ky="0" algn="b" rotWithShape="0" blurRad="32512" dist="24384" dir="5400000">
                    <a:srgbClr val="000000"/>
                  </a:outerShdw>
                </a:effectLst>
              </a:defRPr>
            </a:pPr>
            <a:r>
              <a:t>Wikipedia. “Software Testability.” https://en.wikipedia.org/wiki/Software_testability (accessed July 20, 2019).</a:t>
            </a:r>
          </a:p>
          <a:p>
            <a:pPr marL="284479" indent="-284479" defTabSz="373887">
              <a:spcBef>
                <a:spcPts val="2300"/>
              </a:spcBef>
              <a:buBlip>
                <a:blip r:embed="rId2"/>
              </a:buBlip>
              <a:defRPr sz="2304">
                <a:effectLst>
                  <a:outerShdw sx="100000" sy="100000" kx="0" ky="0" algn="b" rotWithShape="0" blurRad="32512" dist="24384" dir="5400000">
                    <a:srgbClr val="000000"/>
                  </a:outerShdw>
                </a:effectLst>
              </a:defRPr>
            </a:pPr>
            <a:r>
              <a:t>Alan Richardson. “Testability vs Automatability - in theory”. Evil Tester, https://www.eviltester.com/2018/01/testability-vs-automatability-in-theory.html (accessed July 20, 2019).</a:t>
            </a:r>
          </a:p>
          <a:p>
            <a:pPr marL="284479" indent="-284479" defTabSz="373887">
              <a:spcBef>
                <a:spcPts val="2300"/>
              </a:spcBef>
              <a:buBlip>
                <a:blip r:embed="rId2"/>
              </a:buBlip>
              <a:defRPr sz="2304">
                <a:effectLst>
                  <a:outerShdw sx="100000" sy="100000" kx="0" ky="0" algn="b" rotWithShape="0" blurRad="32512" dist="24384" dir="5400000">
                    <a:srgbClr val="000000"/>
                  </a:outerShdw>
                </a:effectLst>
              </a:defRPr>
            </a:pPr>
            <a:r>
              <a:t>Fake Name Generator. https://www.fakenamegenerator.com/ (accessed July 20, 2019).</a:t>
            </a:r>
          </a:p>
          <a:p>
            <a:pPr marL="284479" indent="-284479" defTabSz="373887">
              <a:spcBef>
                <a:spcPts val="2300"/>
              </a:spcBef>
              <a:buBlip>
                <a:blip r:embed="rId2"/>
              </a:buBlip>
              <a:defRPr sz="2304">
                <a:effectLst>
                  <a:outerShdw sx="100000" sy="100000" kx="0" ky="0" algn="b" rotWithShape="0" blurRad="32512" dist="24384" dir="5400000">
                    <a:srgbClr val="000000"/>
                  </a:outerShdw>
                </a:effectLst>
              </a:defRPr>
            </a:pPr>
            <a:r>
              <a:t>Crispin, Lisa. “Pairing With Developers: A Guide For Testers”. Ministry of Testing. https://www.ministryoftesting.com/dojo/lessons/pairing-with-developers-a-guide-for-testers (accessed July 20, 2019).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estability requires:"/>
          <p:cNvSpPr txBox="1"/>
          <p:nvPr>
            <p:ph type="title"/>
          </p:nvPr>
        </p:nvSpPr>
        <p:spPr>
          <a:prstGeom prst="rect">
            <a:avLst/>
          </a:prstGeom>
        </p:spPr>
        <p:txBody>
          <a:bodyPr/>
          <a:lstStyle/>
          <a:p>
            <a:pPr/>
            <a:r>
              <a:t>Testability requires:</a:t>
            </a:r>
          </a:p>
        </p:txBody>
      </p:sp>
      <p:sp>
        <p:nvSpPr>
          <p:cNvPr id="131" name="Communication…"/>
          <p:cNvSpPr txBox="1"/>
          <p:nvPr>
            <p:ph type="body" idx="1"/>
          </p:nvPr>
        </p:nvSpPr>
        <p:spPr>
          <a:prstGeom prst="rect">
            <a:avLst/>
          </a:prstGeom>
        </p:spPr>
        <p:txBody>
          <a:bodyPr/>
          <a:lstStyle/>
          <a:p>
            <a:pPr>
              <a:buBlip>
                <a:blip r:embed="rId2"/>
              </a:buBlip>
            </a:pPr>
            <a:r>
              <a:t>Communication</a:t>
            </a:r>
          </a:p>
          <a:p>
            <a:pPr>
              <a:buBlip>
                <a:blip r:embed="rId2"/>
              </a:buBlip>
            </a:pPr>
            <a:r>
              <a:t>Involvement</a:t>
            </a:r>
          </a:p>
          <a:p>
            <a:pPr>
              <a:buBlip>
                <a:blip r:embed="rId2"/>
              </a:buBlip>
            </a:pPr>
            <a:r>
              <a:t>A willingness to look at a product objectively and determine what would help make it more testable and, potentially, more usable by everyone.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Making Testability a Primary Focus"/>
          <p:cNvSpPr txBox="1"/>
          <p:nvPr>
            <p:ph type="title"/>
          </p:nvPr>
        </p:nvSpPr>
        <p:spPr>
          <a:prstGeom prst="rect">
            <a:avLst/>
          </a:prstGeom>
        </p:spPr>
        <p:txBody>
          <a:bodyPr/>
          <a:lstStyle>
            <a:lvl1pPr>
              <a:defRPr sz="5400"/>
            </a:lvl1pPr>
          </a:lstStyle>
          <a:p>
            <a:pPr/>
            <a:r>
              <a:t>Making Testability a Primary Focus</a:t>
            </a:r>
          </a:p>
        </p:txBody>
      </p:sp>
      <p:sp>
        <p:nvSpPr>
          <p:cNvPr id="134" name="Formal Definition:  ”The logical property that is variously described as contingency, defeasibility, or falsifiability, which means that counterexamples to the hypothesis are logically possible. The practical feasibility of observing a reproducible series of such counterexamples if they do exist.”"/>
          <p:cNvSpPr txBox="1"/>
          <p:nvPr>
            <p:ph type="body" idx="1"/>
          </p:nvPr>
        </p:nvSpPr>
        <p:spPr>
          <a:prstGeom prst="rect">
            <a:avLst/>
          </a:prstGeom>
        </p:spPr>
        <p:txBody>
          <a:bodyPr/>
          <a:lstStyle/>
          <a:p>
            <a:pPr>
              <a:buBlip>
                <a:blip r:embed="rId2"/>
              </a:buBlip>
            </a:pPr>
            <a:r>
              <a:t>Formal Definition:</a:t>
            </a:r>
            <a:br/>
            <a:br/>
            <a:r>
              <a:t>”The logical property that is variously described as contingency, defeasibility, or falsifiability, which means that counterexamples to the hypothesis are logically possible. The practical feasibility of observing a reproducible series of such counterexamples if they do exist.”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Making Testability a Primary Focus"/>
          <p:cNvSpPr txBox="1"/>
          <p:nvPr>
            <p:ph type="title"/>
          </p:nvPr>
        </p:nvSpPr>
        <p:spPr>
          <a:prstGeom prst="rect">
            <a:avLst/>
          </a:prstGeom>
        </p:spPr>
        <p:txBody>
          <a:bodyPr/>
          <a:lstStyle>
            <a:lvl1pPr>
              <a:defRPr sz="5400"/>
            </a:lvl1pPr>
          </a:lstStyle>
          <a:p>
            <a:pPr/>
            <a:r>
              <a:t>Making Testability a Primary Focus</a:t>
            </a:r>
          </a:p>
        </p:txBody>
      </p:sp>
      <p:sp>
        <p:nvSpPr>
          <p:cNvPr id="137" name="My Definition:  “A hypothesis is testable if there is some real possibility of deciding whether it is true or false based on real experience.”"/>
          <p:cNvSpPr txBox="1"/>
          <p:nvPr>
            <p:ph type="body" sz="quarter" idx="1"/>
          </p:nvPr>
        </p:nvSpPr>
        <p:spPr>
          <a:xfrm>
            <a:off x="685274" y="2491402"/>
            <a:ext cx="3743287" cy="5715001"/>
          </a:xfrm>
          <a:prstGeom prst="rect">
            <a:avLst/>
          </a:prstGeom>
        </p:spPr>
        <p:txBody>
          <a:bodyPr/>
          <a:lstStyle/>
          <a:p>
            <a:pPr marL="422275" indent="-422275" defTabSz="554990">
              <a:spcBef>
                <a:spcPts val="3400"/>
              </a:spcBef>
              <a:buBlip>
                <a:blip r:embed="rId2"/>
              </a:buBlip>
              <a:defRPr sz="3420">
                <a:effectLst>
                  <a:outerShdw sx="100000" sy="100000" kx="0" ky="0" algn="b" rotWithShape="0" blurRad="48260" dist="36195" dir="5400000">
                    <a:srgbClr val="000000"/>
                  </a:outerShdw>
                </a:effectLst>
              </a:defRPr>
            </a:pPr>
            <a:r>
              <a:t>My Definition:</a:t>
            </a:r>
            <a:br/>
            <a:br/>
            <a:r>
              <a:t>“A hypothesis is </a:t>
            </a:r>
            <a:r>
              <a:rPr b="1" i="1">
                <a:latin typeface="Helvetica Neue"/>
                <a:ea typeface="Helvetica Neue"/>
                <a:cs typeface="Helvetica Neue"/>
                <a:sym typeface="Helvetica Neue"/>
              </a:rPr>
              <a:t>testable</a:t>
            </a:r>
            <a:r>
              <a:t> if there is some real possibility of deciding whether it is true or false based on real experience.” </a:t>
            </a:r>
          </a:p>
        </p:txBody>
      </p:sp>
      <p:pic>
        <p:nvPicPr>
          <p:cNvPr id="138" name="1394141_681384901882524_1747392315_n.jpg" descr="1394141_681384901882524_1747392315_n.jpg"/>
          <p:cNvPicPr>
            <a:picLocks noChangeAspect="1"/>
          </p:cNvPicPr>
          <p:nvPr/>
        </p:nvPicPr>
        <p:blipFill>
          <a:blip r:embed="rId3">
            <a:extLst/>
          </a:blip>
          <a:stretch>
            <a:fillRect/>
          </a:stretch>
        </p:blipFill>
        <p:spPr>
          <a:xfrm>
            <a:off x="5786097" y="1976828"/>
            <a:ext cx="5192610" cy="729854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Making Testability a Primary Focus"/>
          <p:cNvSpPr txBox="1"/>
          <p:nvPr>
            <p:ph type="title"/>
          </p:nvPr>
        </p:nvSpPr>
        <p:spPr>
          <a:prstGeom prst="rect">
            <a:avLst/>
          </a:prstGeom>
        </p:spPr>
        <p:txBody>
          <a:bodyPr/>
          <a:lstStyle>
            <a:lvl1pPr>
              <a:defRPr sz="5400"/>
            </a:lvl1pPr>
          </a:lstStyle>
          <a:p>
            <a:pPr/>
            <a:r>
              <a:t>Making Testability a Primary Focus</a:t>
            </a:r>
          </a:p>
        </p:txBody>
      </p:sp>
      <p:sp>
        <p:nvSpPr>
          <p:cNvPr id="141" name="What is the goal of any test that we want to perform?…"/>
          <p:cNvSpPr txBox="1"/>
          <p:nvPr>
            <p:ph type="body" idx="1"/>
          </p:nvPr>
        </p:nvSpPr>
        <p:spPr>
          <a:prstGeom prst="rect">
            <a:avLst/>
          </a:prstGeom>
        </p:spPr>
        <p:txBody>
          <a:bodyPr/>
          <a:lstStyle/>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What is the goal of any test that we want to perform? </a:t>
            </a:r>
          </a:p>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We want to determine if something can be </a:t>
            </a:r>
            <a:r>
              <a:rPr b="1">
                <a:latin typeface="Helvetica Neue"/>
                <a:ea typeface="Helvetica Neue"/>
                <a:cs typeface="Helvetica Neue"/>
                <a:sym typeface="Helvetica Neue"/>
              </a:rPr>
              <a:t>proven correct</a:t>
            </a:r>
            <a:r>
              <a:t> or </a:t>
            </a:r>
            <a:r>
              <a:rPr b="1">
                <a:latin typeface="Helvetica Neue"/>
                <a:ea typeface="Helvetica Neue"/>
                <a:cs typeface="Helvetica Neue"/>
                <a:sym typeface="Helvetica Neue"/>
              </a:rPr>
              <a:t>refuted</a:t>
            </a:r>
            <a:r>
              <a:t>. </a:t>
            </a:r>
          </a:p>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Thus, we need to create conditions where a hypothesis can be either proven or refuted. </a:t>
            </a:r>
          </a:p>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Regardless of the level of complexity of application, the goal is the same. We either confirm our hypothesis is correct or we prove our hypothesis is wrong. </a:t>
            </a:r>
          </a:p>
          <a:p>
            <a:pPr marL="346709" indent="-346709" defTabSz="455675">
              <a:spcBef>
                <a:spcPts val="2800"/>
              </a:spcBef>
              <a:buBlip>
                <a:blip r:embed="rId2"/>
              </a:buBlip>
              <a:defRPr sz="2807">
                <a:effectLst>
                  <a:outerShdw sx="100000" sy="100000" kx="0" ky="0" algn="b" rotWithShape="0" blurRad="39624" dist="29717" dir="5400000">
                    <a:srgbClr val="000000"/>
                  </a:outerShdw>
                </a:effectLst>
              </a:defRPr>
            </a:pPr>
            <a:r>
              <a:t>If we cannot verify our hypothesis, then we must call into question the very methods which we will examine why it isn't going to work for 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etting Specific with Hypotheses Using Data"/>
          <p:cNvSpPr txBox="1"/>
          <p:nvPr>
            <p:ph type="title"/>
          </p:nvPr>
        </p:nvSpPr>
        <p:spPr>
          <a:prstGeom prst="rect">
            <a:avLst/>
          </a:prstGeom>
        </p:spPr>
        <p:txBody>
          <a:bodyPr/>
          <a:lstStyle>
            <a:lvl1pPr>
              <a:defRPr sz="4600"/>
            </a:lvl1pPr>
          </a:lstStyle>
          <a:p>
            <a:pPr/>
            <a:r>
              <a:t>Getting Specific with Hypotheses Using Data</a:t>
            </a:r>
          </a:p>
        </p:txBody>
      </p:sp>
      <p:sp>
        <p:nvSpPr>
          <p:cNvPr id="144" name="Example: Color Contrast  Subjective:   a light gray text over dark gray background doesn't provide a significant amount of color contrast.…"/>
          <p:cNvSpPr txBox="1"/>
          <p:nvPr>
            <p:ph type="body" sz="half" idx="1"/>
          </p:nvPr>
        </p:nvSpPr>
        <p:spPr>
          <a:xfrm>
            <a:off x="787400" y="2768600"/>
            <a:ext cx="5502217" cy="5715000"/>
          </a:xfrm>
          <a:prstGeom prst="rect">
            <a:avLst/>
          </a:prstGeom>
        </p:spPr>
        <p:txBody>
          <a:bodyPr/>
          <a:lstStyle/>
          <a:p>
            <a:pPr marL="386715" indent="-386715" defTabSz="508254">
              <a:spcBef>
                <a:spcPts val="3100"/>
              </a:spcBef>
              <a:buBlip>
                <a:blip r:embed="rId2"/>
              </a:buBlip>
              <a:defRPr sz="3132">
                <a:effectLst>
                  <a:outerShdw sx="100000" sy="100000" kx="0" ky="0" algn="b" rotWithShape="0" blurRad="44196" dist="33147" dir="5400000">
                    <a:srgbClr val="000000"/>
                  </a:outerShdw>
                </a:effectLst>
              </a:defRPr>
            </a:pPr>
            <a:r>
              <a:t>Example: Color Contrast</a:t>
            </a:r>
            <a:br/>
            <a:br/>
            <a:r>
              <a:t>Subjective: </a:t>
            </a:r>
            <a:br/>
            <a:br/>
            <a:r>
              <a:rPr i="1">
                <a:latin typeface="Helvetica Neue"/>
                <a:ea typeface="Helvetica Neue"/>
                <a:cs typeface="Helvetica Neue"/>
                <a:sym typeface="Helvetica Neue"/>
              </a:rPr>
              <a:t>a light gray text over dark gray background doesn't provide a significant amount of color contrast.</a:t>
            </a:r>
            <a:r>
              <a:t> </a:t>
            </a:r>
          </a:p>
          <a:p>
            <a:pPr marL="386715" indent="-386715" defTabSz="508254">
              <a:spcBef>
                <a:spcPts val="3100"/>
              </a:spcBef>
              <a:buBlip>
                <a:blip r:embed="rId2"/>
              </a:buBlip>
              <a:defRPr sz="3132">
                <a:effectLst>
                  <a:outerShdw sx="100000" sy="100000" kx="0" ky="0" algn="b" rotWithShape="0" blurRad="44196" dist="33147" dir="5400000">
                    <a:srgbClr val="000000"/>
                  </a:outerShdw>
                </a:effectLst>
              </a:defRPr>
            </a:pPr>
            <a:r>
              <a:t>Reasonable? Sure. </a:t>
            </a:r>
          </a:p>
          <a:p>
            <a:pPr marL="386715" indent="-386715" defTabSz="508254">
              <a:spcBef>
                <a:spcPts val="3100"/>
              </a:spcBef>
              <a:buBlip>
                <a:blip r:embed="rId2"/>
              </a:buBlip>
              <a:defRPr sz="3132">
                <a:effectLst>
                  <a:outerShdw sx="100000" sy="100000" kx="0" ky="0" algn="b" rotWithShape="0" blurRad="44196" dist="33147" dir="5400000">
                    <a:srgbClr val="000000"/>
                  </a:outerShdw>
                </a:effectLst>
              </a:defRPr>
            </a:pPr>
            <a:r>
              <a:t>Testable? No, not really.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etting Specific with Hypotheses Using Data"/>
          <p:cNvSpPr txBox="1"/>
          <p:nvPr>
            <p:ph type="title"/>
          </p:nvPr>
        </p:nvSpPr>
        <p:spPr>
          <a:prstGeom prst="rect">
            <a:avLst/>
          </a:prstGeom>
        </p:spPr>
        <p:txBody>
          <a:bodyPr/>
          <a:lstStyle>
            <a:lvl1pPr>
              <a:defRPr sz="4600"/>
            </a:lvl1pPr>
          </a:lstStyle>
          <a:p>
            <a:pPr/>
            <a:r>
              <a:t>Getting Specific with Hypotheses Using Data</a:t>
            </a:r>
          </a:p>
        </p:txBody>
      </p:sp>
      <p:sp>
        <p:nvSpPr>
          <p:cNvPr id="147" name="What's missing? Data.…"/>
          <p:cNvSpPr txBox="1"/>
          <p:nvPr>
            <p:ph type="body" sz="half" idx="1"/>
          </p:nvPr>
        </p:nvSpPr>
        <p:spPr>
          <a:xfrm>
            <a:off x="787400" y="2768600"/>
            <a:ext cx="6593285" cy="5715000"/>
          </a:xfrm>
          <a:prstGeom prst="rect">
            <a:avLst/>
          </a:prstGeom>
        </p:spPr>
        <p:txBody>
          <a:bodyPr/>
          <a:lstStyle/>
          <a:p>
            <a:pPr marL="306704" indent="-306704" defTabSz="403097">
              <a:spcBef>
                <a:spcPts val="2400"/>
              </a:spcBef>
              <a:buBlip>
                <a:blip r:embed="rId2"/>
              </a:buBlip>
              <a:defRPr sz="2484">
                <a:effectLst>
                  <a:outerShdw sx="100000" sy="100000" kx="0" ky="0" algn="b" rotWithShape="0" blurRad="35052" dist="26289" dir="5400000">
                    <a:srgbClr val="000000"/>
                  </a:outerShdw>
                </a:effectLst>
              </a:defRPr>
            </a:pPr>
            <a:r>
              <a:t>What's missing? Data. </a:t>
            </a:r>
          </a:p>
          <a:p>
            <a:pPr marL="306704" indent="-306704" defTabSz="403097">
              <a:spcBef>
                <a:spcPts val="2400"/>
              </a:spcBef>
              <a:buBlip>
                <a:blip r:embed="rId2"/>
              </a:buBlip>
              <a:defRPr sz="2484">
                <a:effectLst>
                  <a:outerShdw sx="100000" sy="100000" kx="0" ky="0" algn="b" rotWithShape="0" blurRad="35052" dist="26289" dir="5400000">
                    <a:srgbClr val="000000"/>
                  </a:outerShdw>
                </a:effectLst>
              </a:defRPr>
            </a:pPr>
            <a:r>
              <a:t>Colors can be represented by hexadecimal values or RGB numerical values. </a:t>
            </a:r>
          </a:p>
          <a:p>
            <a:pPr marL="306704" indent="-306704" defTabSz="403097">
              <a:spcBef>
                <a:spcPts val="2400"/>
              </a:spcBef>
              <a:buBlip>
                <a:blip r:embed="rId2"/>
              </a:buBlip>
              <a:defRPr sz="2484">
                <a:effectLst>
                  <a:outerShdw sx="100000" sy="100000" kx="0" ky="0" algn="b" rotWithShape="0" blurRad="35052" dist="26289" dir="5400000">
                    <a:srgbClr val="000000"/>
                  </a:outerShdw>
                </a:effectLst>
              </a:defRPr>
            </a:pPr>
            <a:r>
              <a:t>"</a:t>
            </a:r>
            <a:r>
              <a:rPr b="1">
                <a:latin typeface="Helvetica Neue"/>
                <a:ea typeface="Helvetica Neue"/>
                <a:cs typeface="Helvetica Neue"/>
                <a:sym typeface="Helvetica Neue"/>
              </a:rPr>
              <a:t>These two colors look to be too close together</a:t>
            </a:r>
            <a:r>
              <a:t>"</a:t>
            </a:r>
            <a:br/>
            <a:r>
              <a:t>... this is not a testable hypothesis.</a:t>
            </a:r>
            <a:br/>
            <a:br/>
            <a:r>
              <a:t>"</a:t>
            </a:r>
            <a:r>
              <a:rPr b="1">
                <a:latin typeface="Helvetica Neue"/>
                <a:ea typeface="Helvetica Neue"/>
                <a:cs typeface="Helvetica Neue"/>
                <a:sym typeface="Helvetica Neue"/>
              </a:rPr>
              <a:t>These two colors have a contrast ratio of 1.26:1 and we are looking for a contrast ratio of 4.5:1 at the minimum</a:t>
            </a:r>
            <a:r>
              <a:t>" </a:t>
            </a:r>
            <a:br/>
            <a:r>
              <a:t>... this is a testable hypothesis and it also contains data points to support it.</a:t>
            </a:r>
            <a:br/>
          </a:p>
        </p:txBody>
      </p:sp>
      <p:pic>
        <p:nvPicPr>
          <p:cNvPr id="148" name="Screen Shot 2019-10-14 at 4.17.33 AM.png" descr="Screen Shot 2019-10-14 at 4.17.33 AM.png"/>
          <p:cNvPicPr>
            <a:picLocks noChangeAspect="1"/>
          </p:cNvPicPr>
          <p:nvPr/>
        </p:nvPicPr>
        <p:blipFill>
          <a:blip r:embed="rId3">
            <a:extLst/>
          </a:blip>
          <a:stretch>
            <a:fillRect/>
          </a:stretch>
        </p:blipFill>
        <p:spPr>
          <a:xfrm>
            <a:off x="8598255" y="2022233"/>
            <a:ext cx="2738723" cy="6995293"/>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